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81" r:id="rId15"/>
    <p:sldId id="269" r:id="rId16"/>
    <p:sldId id="270" r:id="rId17"/>
    <p:sldId id="271" r:id="rId18"/>
    <p:sldId id="274" r:id="rId19"/>
    <p:sldId id="272" r:id="rId20"/>
    <p:sldId id="273" r:id="rId21"/>
    <p:sldId id="275" r:id="rId22"/>
    <p:sldId id="276" r:id="rId23"/>
    <p:sldId id="277" r:id="rId24"/>
    <p:sldId id="280" r:id="rId25"/>
    <p:sldId id="278" r:id="rId26"/>
    <p:sldId id="27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p:cViewPr>
        <p:scale>
          <a:sx n="100" d="100"/>
          <a:sy n="100" d="100"/>
        </p:scale>
        <p:origin x="-45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2F65995-A3D2-4150-BDD1-11622FAD8F18}" type="datetimeFigureOut">
              <a:rPr lang="en-GB" smtClean="0"/>
              <a:t>06/04/2020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9E6221-1A24-4722-BC1C-E51FB5A51D01}" type="slidenum">
              <a:rPr lang="en-GB" smtClean="0"/>
              <a:t>‹#›</a:t>
            </a:fld>
            <a:endParaRPr lang="en-GB"/>
          </a:p>
        </p:txBody>
      </p:sp>
    </p:spTree>
    <p:extLst>
      <p:ext uri="{BB962C8B-B14F-4D97-AF65-F5344CB8AC3E}">
        <p14:creationId xmlns:p14="http://schemas.microsoft.com/office/powerpoint/2010/main" val="3052402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2F65995-A3D2-4150-BDD1-11622FAD8F18}" type="datetimeFigureOut">
              <a:rPr lang="en-GB" smtClean="0"/>
              <a:t>06/04/2020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9E6221-1A24-4722-BC1C-E51FB5A51D01}" type="slidenum">
              <a:rPr lang="en-GB" smtClean="0"/>
              <a:t>‹#›</a:t>
            </a:fld>
            <a:endParaRPr lang="en-GB"/>
          </a:p>
        </p:txBody>
      </p:sp>
    </p:spTree>
    <p:extLst>
      <p:ext uri="{BB962C8B-B14F-4D97-AF65-F5344CB8AC3E}">
        <p14:creationId xmlns:p14="http://schemas.microsoft.com/office/powerpoint/2010/main" val="1253520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F65995-A3D2-4150-BDD1-11622FAD8F18}" type="datetimeFigureOut">
              <a:rPr lang="en-GB" smtClean="0"/>
              <a:t>06/04/2020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9E6221-1A24-4722-BC1C-E51FB5A51D01}" type="slidenum">
              <a:rPr lang="en-GB" smtClean="0"/>
              <a:t>‹#›</a:t>
            </a:fld>
            <a:endParaRPr lang="en-GB"/>
          </a:p>
        </p:txBody>
      </p:sp>
    </p:spTree>
    <p:extLst>
      <p:ext uri="{BB962C8B-B14F-4D97-AF65-F5344CB8AC3E}">
        <p14:creationId xmlns:p14="http://schemas.microsoft.com/office/powerpoint/2010/main" val="1650200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2F65995-A3D2-4150-BDD1-11622FAD8F18}" type="datetimeFigureOut">
              <a:rPr lang="en-GB" smtClean="0"/>
              <a:t>06/04/2020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9E6221-1A24-4722-BC1C-E51FB5A51D01}" type="slidenum">
              <a:rPr lang="en-GB" smtClean="0"/>
              <a:t>‹#›</a:t>
            </a:fld>
            <a:endParaRPr lang="en-GB"/>
          </a:p>
        </p:txBody>
      </p:sp>
    </p:spTree>
    <p:extLst>
      <p:ext uri="{BB962C8B-B14F-4D97-AF65-F5344CB8AC3E}">
        <p14:creationId xmlns:p14="http://schemas.microsoft.com/office/powerpoint/2010/main" val="2421702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2F65995-A3D2-4150-BDD1-11622FAD8F18}" type="datetimeFigureOut">
              <a:rPr lang="en-GB" smtClean="0"/>
              <a:t>06/04/2020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99E6221-1A24-4722-BC1C-E51FB5A51D01}" type="slidenum">
              <a:rPr lang="en-GB" smtClean="0"/>
              <a:t>‹#›</a:t>
            </a:fld>
            <a:endParaRPr lang="en-GB"/>
          </a:p>
        </p:txBody>
      </p:sp>
    </p:spTree>
    <p:extLst>
      <p:ext uri="{BB962C8B-B14F-4D97-AF65-F5344CB8AC3E}">
        <p14:creationId xmlns:p14="http://schemas.microsoft.com/office/powerpoint/2010/main" val="92735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2F65995-A3D2-4150-BDD1-11622FAD8F18}" type="datetimeFigureOut">
              <a:rPr lang="en-GB" smtClean="0"/>
              <a:t>06/04/2020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99E6221-1A24-4722-BC1C-E51FB5A51D01}" type="slidenum">
              <a:rPr lang="en-GB" smtClean="0"/>
              <a:t>‹#›</a:t>
            </a:fld>
            <a:endParaRPr lang="en-GB"/>
          </a:p>
        </p:txBody>
      </p:sp>
    </p:spTree>
    <p:extLst>
      <p:ext uri="{BB962C8B-B14F-4D97-AF65-F5344CB8AC3E}">
        <p14:creationId xmlns:p14="http://schemas.microsoft.com/office/powerpoint/2010/main" val="142673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F65995-A3D2-4150-BDD1-11622FAD8F18}" type="datetimeFigureOut">
              <a:rPr lang="en-GB" smtClean="0"/>
              <a:t>06/04/2020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99E6221-1A24-4722-BC1C-E51FB5A51D01}" type="slidenum">
              <a:rPr lang="en-GB" smtClean="0"/>
              <a:t>‹#›</a:t>
            </a:fld>
            <a:endParaRPr lang="en-GB"/>
          </a:p>
        </p:txBody>
      </p:sp>
    </p:spTree>
    <p:extLst>
      <p:ext uri="{BB962C8B-B14F-4D97-AF65-F5344CB8AC3E}">
        <p14:creationId xmlns:p14="http://schemas.microsoft.com/office/powerpoint/2010/main" val="1716984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F65995-A3D2-4150-BDD1-11622FAD8F18}" type="datetimeFigureOut">
              <a:rPr lang="en-GB" smtClean="0"/>
              <a:t>06/04/2020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9E6221-1A24-4722-BC1C-E51FB5A51D01}" type="slidenum">
              <a:rPr lang="en-GB" smtClean="0"/>
              <a:t>‹#›</a:t>
            </a:fld>
            <a:endParaRPr lang="en-GB"/>
          </a:p>
        </p:txBody>
      </p:sp>
    </p:spTree>
    <p:extLst>
      <p:ext uri="{BB962C8B-B14F-4D97-AF65-F5344CB8AC3E}">
        <p14:creationId xmlns:p14="http://schemas.microsoft.com/office/powerpoint/2010/main" val="1166839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F65995-A3D2-4150-BDD1-11622FAD8F18}" type="datetimeFigureOut">
              <a:rPr lang="en-GB" smtClean="0"/>
              <a:t>06/04/2020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9E6221-1A24-4722-BC1C-E51FB5A51D01}" type="slidenum">
              <a:rPr lang="en-GB" smtClean="0"/>
              <a:t>‹#›</a:t>
            </a:fld>
            <a:endParaRPr lang="en-GB"/>
          </a:p>
        </p:txBody>
      </p:sp>
    </p:spTree>
    <p:extLst>
      <p:ext uri="{BB962C8B-B14F-4D97-AF65-F5344CB8AC3E}">
        <p14:creationId xmlns:p14="http://schemas.microsoft.com/office/powerpoint/2010/main" val="1019012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2F65995-A3D2-4150-BDD1-11622FAD8F18}" type="datetimeFigureOut">
              <a:rPr lang="en-GB" smtClean="0"/>
              <a:t>06/04/2020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9E6221-1A24-4722-BC1C-E51FB5A51D01}" type="slidenum">
              <a:rPr lang="en-GB" smtClean="0"/>
              <a:t>‹#›</a:t>
            </a:fld>
            <a:endParaRPr lang="en-GB"/>
          </a:p>
        </p:txBody>
      </p:sp>
    </p:spTree>
    <p:extLst>
      <p:ext uri="{BB962C8B-B14F-4D97-AF65-F5344CB8AC3E}">
        <p14:creationId xmlns:p14="http://schemas.microsoft.com/office/powerpoint/2010/main" val="3259639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2F65995-A3D2-4150-BDD1-11622FAD8F18}" type="datetimeFigureOut">
              <a:rPr lang="en-GB" smtClean="0"/>
              <a:t>06/04/2020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9E6221-1A24-4722-BC1C-E51FB5A51D01}" type="slidenum">
              <a:rPr lang="en-GB" smtClean="0"/>
              <a:t>‹#›</a:t>
            </a:fld>
            <a:endParaRPr lang="en-GB"/>
          </a:p>
        </p:txBody>
      </p:sp>
    </p:spTree>
    <p:extLst>
      <p:ext uri="{BB962C8B-B14F-4D97-AF65-F5344CB8AC3E}">
        <p14:creationId xmlns:p14="http://schemas.microsoft.com/office/powerpoint/2010/main" val="2404923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1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F65995-A3D2-4150-BDD1-11622FAD8F18}" type="datetimeFigureOut">
              <a:rPr lang="en-GB" smtClean="0"/>
              <a:t>06/04/2020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E6221-1A24-4722-BC1C-E51FB5A51D01}" type="slidenum">
              <a:rPr lang="en-GB" smtClean="0"/>
              <a:t>‹#›</a:t>
            </a:fld>
            <a:endParaRPr lang="en-GB"/>
          </a:p>
        </p:txBody>
      </p:sp>
    </p:spTree>
    <p:extLst>
      <p:ext uri="{BB962C8B-B14F-4D97-AF65-F5344CB8AC3E}">
        <p14:creationId xmlns:p14="http://schemas.microsoft.com/office/powerpoint/2010/main" val="4116251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youtube.com/watch?v=6HfBbSUORvo#action=share"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7624" y="980728"/>
            <a:ext cx="6624736" cy="4216539"/>
          </a:xfrm>
          <a:prstGeom prst="rect">
            <a:avLst/>
          </a:prstGeom>
          <a:noFill/>
        </p:spPr>
        <p:txBody>
          <a:bodyPr wrap="square" rtlCol="0">
            <a:spAutoFit/>
          </a:bodyPr>
          <a:lstStyle/>
          <a:p>
            <a:pPr algn="ctr"/>
            <a:r>
              <a:rPr lang="en-GB" sz="4000" b="1" dirty="0" smtClean="0">
                <a:solidFill>
                  <a:srgbClr val="002060"/>
                </a:solidFill>
                <a:latin typeface="CCW Precursive 7N" panose="03050602040000000000" pitchFamily="66" charset="0"/>
              </a:rPr>
              <a:t>KS2 English Workshop for Parents</a:t>
            </a:r>
          </a:p>
          <a:p>
            <a:pPr algn="ctr"/>
            <a:endParaRPr lang="en-GB" sz="3600" dirty="0" smtClean="0">
              <a:latin typeface="CCW Precursive 7N" panose="03050602040000000000" pitchFamily="66" charset="0"/>
            </a:endParaRPr>
          </a:p>
          <a:p>
            <a:pPr algn="ctr"/>
            <a:r>
              <a:rPr lang="en-GB" sz="3600" dirty="0" smtClean="0">
                <a:solidFill>
                  <a:srgbClr val="002060"/>
                </a:solidFill>
                <a:latin typeface="CCW Precursive 7N" panose="03050602040000000000" pitchFamily="66" charset="0"/>
              </a:rPr>
              <a:t>Baxenden St John’s</a:t>
            </a:r>
          </a:p>
          <a:p>
            <a:pPr algn="ctr"/>
            <a:endParaRPr lang="en-GB" sz="4000" dirty="0">
              <a:solidFill>
                <a:srgbClr val="002060"/>
              </a:solidFill>
              <a:latin typeface="CCW Precursive 7N" panose="03050602040000000000" pitchFamily="66" charset="0"/>
            </a:endParaRPr>
          </a:p>
          <a:p>
            <a:pPr algn="ctr"/>
            <a:r>
              <a:rPr lang="en-GB" sz="2800" dirty="0" smtClean="0">
                <a:solidFill>
                  <a:srgbClr val="002060"/>
                </a:solidFill>
                <a:latin typeface="CCW Precursive 7N" panose="03050602040000000000" pitchFamily="66" charset="0"/>
              </a:rPr>
              <a:t>16</a:t>
            </a:r>
            <a:r>
              <a:rPr lang="en-GB" sz="2800" baseline="30000" dirty="0" smtClean="0">
                <a:solidFill>
                  <a:srgbClr val="002060"/>
                </a:solidFill>
                <a:latin typeface="CCW Precursive 7N" panose="03050602040000000000" pitchFamily="66" charset="0"/>
              </a:rPr>
              <a:t>th</a:t>
            </a:r>
            <a:r>
              <a:rPr lang="en-GB" sz="2800" dirty="0" smtClean="0">
                <a:solidFill>
                  <a:srgbClr val="002060"/>
                </a:solidFill>
                <a:latin typeface="CCW Precursive 7N" panose="03050602040000000000" pitchFamily="66" charset="0"/>
              </a:rPr>
              <a:t> January 2020</a:t>
            </a:r>
            <a:endParaRPr lang="en-GB" sz="2800" dirty="0">
              <a:solidFill>
                <a:srgbClr val="002060"/>
              </a:solidFill>
              <a:latin typeface="CCW Precursive 7N" panose="03050602040000000000" pitchFamily="66"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833664"/>
            <a:ext cx="2051720" cy="2051720"/>
          </a:xfrm>
          <a:prstGeom prst="rect">
            <a:avLst/>
          </a:prstGeom>
        </p:spPr>
      </p:pic>
    </p:spTree>
    <p:extLst>
      <p:ext uri="{BB962C8B-B14F-4D97-AF65-F5344CB8AC3E}">
        <p14:creationId xmlns:p14="http://schemas.microsoft.com/office/powerpoint/2010/main" val="1643311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2060"/>
                </a:solidFill>
                <a:latin typeface="CCW Precursive 7N" panose="03050602040000000000" pitchFamily="66" charset="0"/>
              </a:rPr>
              <a:t>Tonight’s Aims…</a:t>
            </a:r>
            <a:endParaRPr lang="en-GB" b="1" dirty="0">
              <a:solidFill>
                <a:srgbClr val="002060"/>
              </a:solidFill>
              <a:latin typeface="CCW Precursive 7N" panose="03050602040000000000" pitchFamily="66" charset="0"/>
            </a:endParaRPr>
          </a:p>
        </p:txBody>
      </p:sp>
      <p:sp>
        <p:nvSpPr>
          <p:cNvPr id="3" name="Content Placeholder 2"/>
          <p:cNvSpPr>
            <a:spLocks noGrp="1"/>
          </p:cNvSpPr>
          <p:nvPr>
            <p:ph idx="1"/>
          </p:nvPr>
        </p:nvSpPr>
        <p:spPr/>
        <p:txBody>
          <a:bodyPr>
            <a:normAutofit fontScale="77500" lnSpcReduction="20000"/>
          </a:bodyPr>
          <a:lstStyle/>
          <a:p>
            <a:r>
              <a:rPr lang="en-GB" dirty="0" smtClean="0">
                <a:solidFill>
                  <a:srgbClr val="002060"/>
                </a:solidFill>
                <a:latin typeface="CCW Precursive 7N" panose="03050602040000000000" pitchFamily="66" charset="0"/>
              </a:rPr>
              <a:t>To review the National Curriculum expectations for English at KS2</a:t>
            </a:r>
          </a:p>
          <a:p>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To share the English intent at Baxenden St John’s</a:t>
            </a:r>
          </a:p>
          <a:p>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To explore what we currently do in school to support your child’s progress in English</a:t>
            </a:r>
          </a:p>
          <a:p>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To provide information on how you can help at home</a:t>
            </a:r>
            <a:endParaRPr lang="en-GB" dirty="0">
              <a:solidFill>
                <a:srgbClr val="002060"/>
              </a:solidFill>
              <a:latin typeface="CCW Precursive 7N" panose="03050602040000000000" pitchFamily="66" charset="0"/>
            </a:endParaRPr>
          </a:p>
        </p:txBody>
      </p:sp>
    </p:spTree>
    <p:extLst>
      <p:ext uri="{BB962C8B-B14F-4D97-AF65-F5344CB8AC3E}">
        <p14:creationId xmlns:p14="http://schemas.microsoft.com/office/powerpoint/2010/main" val="3260940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solidFill>
                  <a:srgbClr val="002060"/>
                </a:solidFill>
                <a:latin typeface="CCW Precursive 7N" panose="03050602040000000000" pitchFamily="66" charset="0"/>
              </a:rPr>
              <a:t>The National Curriculum</a:t>
            </a:r>
            <a:endParaRPr lang="en-GB" b="1" dirty="0">
              <a:solidFill>
                <a:srgbClr val="002060"/>
              </a:solidFill>
              <a:latin typeface="CCW Precursive 7N" panose="03050602040000000000" pitchFamily="66" charset="0"/>
            </a:endParaRPr>
          </a:p>
        </p:txBody>
      </p:sp>
      <p:sp>
        <p:nvSpPr>
          <p:cNvPr id="3" name="Content Placeholder 2"/>
          <p:cNvSpPr>
            <a:spLocks noGrp="1"/>
          </p:cNvSpPr>
          <p:nvPr>
            <p:ph idx="1"/>
          </p:nvPr>
        </p:nvSpPr>
        <p:spPr>
          <a:xfrm>
            <a:off x="457200" y="1196752"/>
            <a:ext cx="8229600" cy="5328592"/>
          </a:xfrm>
        </p:spPr>
        <p:txBody>
          <a:bodyPr>
            <a:normAutofit fontScale="55000" lnSpcReduction="20000"/>
          </a:bodyPr>
          <a:lstStyle/>
          <a:p>
            <a:pPr marL="0" indent="0">
              <a:buNone/>
            </a:pPr>
            <a:r>
              <a:rPr lang="en-GB" dirty="0" smtClean="0">
                <a:solidFill>
                  <a:srgbClr val="002060"/>
                </a:solidFill>
                <a:latin typeface="CCW Precursive 7N" panose="03050602040000000000" pitchFamily="66" charset="0"/>
              </a:rPr>
              <a:t>The national curriculum for English aims to ensure that all pupils: </a:t>
            </a:r>
            <a:br>
              <a:rPr lang="en-GB" dirty="0" smtClean="0">
                <a:solidFill>
                  <a:srgbClr val="002060"/>
                </a:solidFill>
                <a:latin typeface="CCW Precursive 7N" panose="03050602040000000000" pitchFamily="66" charset="0"/>
              </a:rPr>
            </a:br>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read easily, fluently and with good understanding </a:t>
            </a:r>
          </a:p>
          <a:p>
            <a:r>
              <a:rPr lang="en-GB" dirty="0" smtClean="0">
                <a:solidFill>
                  <a:srgbClr val="002060"/>
                </a:solidFill>
                <a:latin typeface="CCW Precursive 7N" panose="03050602040000000000" pitchFamily="66" charset="0"/>
              </a:rPr>
              <a:t>develop the habit of reading widely and often, for both pleasure and information </a:t>
            </a:r>
          </a:p>
          <a:p>
            <a:r>
              <a:rPr lang="en-GB" dirty="0" smtClean="0">
                <a:solidFill>
                  <a:srgbClr val="002060"/>
                </a:solidFill>
                <a:latin typeface="CCW Precursive 7N" panose="03050602040000000000" pitchFamily="66" charset="0"/>
              </a:rPr>
              <a:t>acquire a wide vocabulary, an understanding of grammar and knowledge of linguistic conventions for reading, writing and spoken language</a:t>
            </a:r>
          </a:p>
          <a:p>
            <a:r>
              <a:rPr lang="en-GB" dirty="0" smtClean="0">
                <a:solidFill>
                  <a:srgbClr val="002060"/>
                </a:solidFill>
                <a:latin typeface="CCW Precursive 7N" panose="03050602040000000000" pitchFamily="66" charset="0"/>
              </a:rPr>
              <a:t>appreciate our rich and varied literary heritage</a:t>
            </a:r>
          </a:p>
          <a:p>
            <a:r>
              <a:rPr lang="en-GB" dirty="0" smtClean="0">
                <a:solidFill>
                  <a:srgbClr val="002060"/>
                </a:solidFill>
                <a:latin typeface="CCW Precursive 7N" panose="03050602040000000000" pitchFamily="66" charset="0"/>
              </a:rPr>
              <a:t>write clearly, accurately and coherently, adapting their language and style in and for a range of contexts, purposes and audiences </a:t>
            </a:r>
          </a:p>
          <a:p>
            <a:r>
              <a:rPr lang="en-GB" dirty="0" smtClean="0">
                <a:solidFill>
                  <a:srgbClr val="002060"/>
                </a:solidFill>
                <a:latin typeface="CCW Precursive 7N" panose="03050602040000000000" pitchFamily="66" charset="0"/>
              </a:rPr>
              <a:t>use discussion in order to learn; they should be able to elaborate and explain clearly their understanding and ideas </a:t>
            </a:r>
          </a:p>
          <a:p>
            <a:r>
              <a:rPr lang="en-GB" dirty="0" smtClean="0">
                <a:solidFill>
                  <a:srgbClr val="002060"/>
                </a:solidFill>
                <a:latin typeface="CCW Precursive 7N" panose="03050602040000000000" pitchFamily="66" charset="0"/>
              </a:rPr>
              <a:t>are competent in the arts of speaking and listening, making formal presentations, demonstrating to others and participating in debate.</a:t>
            </a:r>
            <a:endParaRPr lang="en-GB" dirty="0">
              <a:solidFill>
                <a:srgbClr val="002060"/>
              </a:solidFill>
              <a:latin typeface="CCW Precursive 7N" panose="03050602040000000000" pitchFamily="66" charset="0"/>
            </a:endParaRPr>
          </a:p>
        </p:txBody>
      </p:sp>
    </p:spTree>
    <p:extLst>
      <p:ext uri="{BB962C8B-B14F-4D97-AF65-F5344CB8AC3E}">
        <p14:creationId xmlns:p14="http://schemas.microsoft.com/office/powerpoint/2010/main" val="315902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2060"/>
                </a:solidFill>
                <a:latin typeface="CCW Precursive 7N" panose="03050602040000000000" pitchFamily="66" charset="0"/>
              </a:rPr>
              <a:t>Intent at Baxenden</a:t>
            </a:r>
            <a:endParaRPr lang="en-GB" b="1" dirty="0">
              <a:solidFill>
                <a:srgbClr val="002060"/>
              </a:solidFill>
              <a:latin typeface="CCW Precursive 7N" panose="03050602040000000000" pitchFamily="66" charset="0"/>
            </a:endParaRPr>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solidFill>
                  <a:srgbClr val="002060"/>
                </a:solidFill>
                <a:latin typeface="CCW Precursive 7N" panose="03050602040000000000" pitchFamily="66" charset="0"/>
              </a:rPr>
              <a:t>At Baxenden St John’s, we strive for children to be ‘Primary Literate Pupils’, able to read, write and speak fluently and confidently in order to express themselves as fully as members of society. Our children develop the powers of imagination, inventiveness and critical awareness, so that they can achieve a strong command of the English language and how to both manipulate and enjoy it. We provide a high-quality English curriculum which cultivates a passion and enthusiasm for reading, writing and exploring and experimenting with vocabulary and a range of literature.</a:t>
            </a:r>
            <a:endParaRPr lang="en-GB" dirty="0">
              <a:solidFill>
                <a:srgbClr val="002060"/>
              </a:solidFill>
              <a:latin typeface="CCW Precursive 7N" panose="03050602040000000000" pitchFamily="66" charset="0"/>
            </a:endParaRPr>
          </a:p>
        </p:txBody>
      </p:sp>
    </p:spTree>
    <p:extLst>
      <p:ext uri="{BB962C8B-B14F-4D97-AF65-F5344CB8AC3E}">
        <p14:creationId xmlns:p14="http://schemas.microsoft.com/office/powerpoint/2010/main" val="508715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solidFill>
                  <a:srgbClr val="002060"/>
                </a:solidFill>
                <a:latin typeface="CCW Precursive 7N" panose="03050602040000000000" pitchFamily="66" charset="0"/>
              </a:rPr>
              <a:t>How is our curriculum taught?</a:t>
            </a:r>
            <a:endParaRPr lang="en-GB" b="1" dirty="0">
              <a:solidFill>
                <a:srgbClr val="002060"/>
              </a:solidFill>
              <a:latin typeface="CCW Precursive 7N" panose="03050602040000000000" pitchFamily="66"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GB" sz="2400" dirty="0" smtClean="0">
                <a:solidFill>
                  <a:srgbClr val="002060"/>
                </a:solidFill>
                <a:latin typeface="CCW Precursive 7N" panose="03050602040000000000" pitchFamily="66" charset="0"/>
              </a:rPr>
              <a:t>Your children are taught various aspects of the English curriculum throughout the school week. This includes:</a:t>
            </a:r>
          </a:p>
          <a:p>
            <a:pPr>
              <a:buFontTx/>
              <a:buChar char="-"/>
            </a:pPr>
            <a:r>
              <a:rPr lang="en-GB" sz="2400" dirty="0" smtClean="0">
                <a:solidFill>
                  <a:srgbClr val="002060"/>
                </a:solidFill>
                <a:latin typeface="CCW Precursive 7N" panose="03050602040000000000" pitchFamily="66" charset="0"/>
              </a:rPr>
              <a:t>A daily guided reading session (20 minutes)</a:t>
            </a:r>
          </a:p>
          <a:p>
            <a:pPr>
              <a:buFontTx/>
              <a:buChar char="-"/>
            </a:pPr>
            <a:r>
              <a:rPr lang="en-GB" sz="2400" dirty="0" smtClean="0">
                <a:solidFill>
                  <a:srgbClr val="002060"/>
                </a:solidFill>
                <a:latin typeface="CCW Precursive 7N" panose="03050602040000000000" pitchFamily="66" charset="0"/>
              </a:rPr>
              <a:t>A daily English lesson (45-60minutes)</a:t>
            </a:r>
          </a:p>
          <a:p>
            <a:pPr>
              <a:buFontTx/>
              <a:buChar char="-"/>
            </a:pPr>
            <a:r>
              <a:rPr lang="en-GB" sz="2400" dirty="0" smtClean="0">
                <a:solidFill>
                  <a:srgbClr val="002060"/>
                </a:solidFill>
                <a:latin typeface="CCW Precursive 7N" panose="03050602040000000000" pitchFamily="66" charset="0"/>
              </a:rPr>
              <a:t>A daily spelling session (15 minutes)</a:t>
            </a:r>
          </a:p>
          <a:p>
            <a:pPr>
              <a:buFontTx/>
              <a:buChar char="-"/>
            </a:pPr>
            <a:r>
              <a:rPr lang="en-GB" sz="2400" dirty="0" smtClean="0">
                <a:solidFill>
                  <a:srgbClr val="002060"/>
                </a:solidFill>
                <a:latin typeface="CCW Precursive 7N" panose="03050602040000000000" pitchFamily="66" charset="0"/>
              </a:rPr>
              <a:t>Up to 3 handwriting sessions weekly (15 minutes)</a:t>
            </a:r>
          </a:p>
          <a:p>
            <a:pPr>
              <a:buFontTx/>
              <a:buChar char="-"/>
            </a:pPr>
            <a:endParaRPr lang="en-GB" sz="2400" dirty="0" smtClean="0">
              <a:solidFill>
                <a:srgbClr val="002060"/>
              </a:solidFill>
              <a:latin typeface="CCW Precursive 7N" panose="03050602040000000000" pitchFamily="66" charset="0"/>
            </a:endParaRPr>
          </a:p>
          <a:p>
            <a:pPr marL="0" indent="0">
              <a:buNone/>
            </a:pPr>
            <a:r>
              <a:rPr lang="en-GB" sz="2400" dirty="0" smtClean="0">
                <a:solidFill>
                  <a:srgbClr val="002060"/>
                </a:solidFill>
                <a:latin typeface="CCW Precursive 7N" panose="03050602040000000000" pitchFamily="66" charset="0"/>
              </a:rPr>
              <a:t>In addition to this, they are expected to read daily at home and complete an English homework weekly.</a:t>
            </a:r>
            <a:endParaRPr lang="en-GB" sz="2400" dirty="0">
              <a:solidFill>
                <a:srgbClr val="002060"/>
              </a:solidFill>
              <a:latin typeface="CCW Precursive 7N" panose="03050602040000000000" pitchFamily="66" charset="0"/>
            </a:endParaRPr>
          </a:p>
        </p:txBody>
      </p:sp>
    </p:spTree>
    <p:extLst>
      <p:ext uri="{BB962C8B-B14F-4D97-AF65-F5344CB8AC3E}">
        <p14:creationId xmlns:p14="http://schemas.microsoft.com/office/powerpoint/2010/main" val="318790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766328" y="2646648"/>
            <a:ext cx="4042792" cy="1143000"/>
          </a:xfrm>
        </p:spPr>
        <p:txBody>
          <a:bodyPr/>
          <a:lstStyle/>
          <a:p>
            <a:r>
              <a:rPr lang="en-GB" b="1" dirty="0" smtClean="0">
                <a:solidFill>
                  <a:srgbClr val="002060"/>
                </a:solidFill>
                <a:latin typeface="CCW Precursive 7N" panose="03050602040000000000" pitchFamily="66" charset="0"/>
              </a:rPr>
              <a:t>Reading</a:t>
            </a:r>
            <a:endParaRPr lang="en-GB" b="1" dirty="0">
              <a:solidFill>
                <a:srgbClr val="002060"/>
              </a:solidFill>
              <a:latin typeface="CCW Precursive 7N" panose="03050602040000000000" pitchFamily="66"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32852"/>
            <a:ext cx="6660232" cy="8968109"/>
          </a:xfrm>
          <a:prstGeom prst="rect">
            <a:avLst/>
          </a:prstGeom>
        </p:spPr>
      </p:pic>
    </p:spTree>
    <p:extLst>
      <p:ext uri="{BB962C8B-B14F-4D97-AF65-F5344CB8AC3E}">
        <p14:creationId xmlns:p14="http://schemas.microsoft.com/office/powerpoint/2010/main" val="595402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2060"/>
                </a:solidFill>
                <a:latin typeface="CCW Precursive 7N" panose="03050602040000000000" pitchFamily="66" charset="0"/>
              </a:rPr>
              <a:t>Guided Reading</a:t>
            </a:r>
            <a:endParaRPr lang="en-GB" b="1" dirty="0">
              <a:solidFill>
                <a:srgbClr val="002060"/>
              </a:solidFill>
              <a:latin typeface="CCW Precursive 7N" panose="03050602040000000000" pitchFamily="66" charset="0"/>
            </a:endParaRPr>
          </a:p>
        </p:txBody>
      </p:sp>
      <p:sp>
        <p:nvSpPr>
          <p:cNvPr id="3" name="Content Placeholder 2"/>
          <p:cNvSpPr>
            <a:spLocks noGrp="1"/>
          </p:cNvSpPr>
          <p:nvPr>
            <p:ph idx="1"/>
          </p:nvPr>
        </p:nvSpPr>
        <p:spPr/>
        <p:txBody>
          <a:bodyPr/>
          <a:lstStyle/>
          <a:p>
            <a:pPr marL="0" indent="0">
              <a:buNone/>
            </a:pPr>
            <a:r>
              <a:rPr lang="en-GB" dirty="0" smtClean="0">
                <a:solidFill>
                  <a:srgbClr val="002060"/>
                </a:solidFill>
                <a:latin typeface="CCW Precursive 7N" panose="03050602040000000000" pitchFamily="66" charset="0"/>
              </a:rPr>
              <a:t>Day 1 – Close reading</a:t>
            </a:r>
          </a:p>
          <a:p>
            <a:pPr marL="0" indent="0">
              <a:buNone/>
            </a:pPr>
            <a:endParaRPr lang="en-GB" dirty="0" smtClean="0">
              <a:solidFill>
                <a:srgbClr val="002060"/>
              </a:solidFill>
              <a:latin typeface="CCW Precursive 7N" panose="03050602040000000000" pitchFamily="66" charset="0"/>
            </a:endParaRPr>
          </a:p>
          <a:p>
            <a:pPr marL="0" indent="0">
              <a:buNone/>
            </a:pPr>
            <a:r>
              <a:rPr lang="en-GB" dirty="0" smtClean="0">
                <a:solidFill>
                  <a:srgbClr val="002060"/>
                </a:solidFill>
                <a:latin typeface="CCW Precursive 7N" panose="03050602040000000000" pitchFamily="66" charset="0"/>
              </a:rPr>
              <a:t>Day 2 – Guided Reading</a:t>
            </a:r>
          </a:p>
          <a:p>
            <a:pPr marL="0" indent="0">
              <a:buNone/>
            </a:pPr>
            <a:endParaRPr lang="en-GB" dirty="0" smtClean="0">
              <a:solidFill>
                <a:srgbClr val="002060"/>
              </a:solidFill>
              <a:latin typeface="CCW Precursive 7N" panose="03050602040000000000" pitchFamily="66" charset="0"/>
            </a:endParaRPr>
          </a:p>
          <a:p>
            <a:pPr marL="0" indent="0">
              <a:buNone/>
            </a:pPr>
            <a:r>
              <a:rPr lang="en-GB" dirty="0" smtClean="0">
                <a:solidFill>
                  <a:srgbClr val="002060"/>
                </a:solidFill>
                <a:latin typeface="CCW Precursive 7N" panose="03050602040000000000" pitchFamily="66" charset="0"/>
              </a:rPr>
              <a:t>Day 3 – Follow up</a:t>
            </a:r>
          </a:p>
          <a:p>
            <a:pPr marL="0" indent="0">
              <a:buNone/>
            </a:pPr>
            <a:endParaRPr lang="en-GB" dirty="0" smtClean="0">
              <a:solidFill>
                <a:srgbClr val="002060"/>
              </a:solidFill>
              <a:latin typeface="CCW Precursive 7N" panose="03050602040000000000" pitchFamily="66" charset="0"/>
            </a:endParaRPr>
          </a:p>
          <a:p>
            <a:pPr marL="0" indent="0">
              <a:buNone/>
            </a:pPr>
            <a:r>
              <a:rPr lang="en-GB" dirty="0" smtClean="0">
                <a:solidFill>
                  <a:srgbClr val="002060"/>
                </a:solidFill>
                <a:latin typeface="CCW Precursive 7N" panose="03050602040000000000" pitchFamily="66" charset="0"/>
              </a:rPr>
              <a:t>Day 4 - Comprehension</a:t>
            </a:r>
          </a:p>
        </p:txBody>
      </p:sp>
    </p:spTree>
    <p:extLst>
      <p:ext uri="{BB962C8B-B14F-4D97-AF65-F5344CB8AC3E}">
        <p14:creationId xmlns:p14="http://schemas.microsoft.com/office/powerpoint/2010/main" val="32135397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429" t="31247" r="36429" b="19401"/>
          <a:stretch/>
        </p:blipFill>
        <p:spPr bwMode="auto">
          <a:xfrm>
            <a:off x="971600" y="-16830"/>
            <a:ext cx="6724721" cy="6874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80533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351" t="22198" r="37355" b="34698"/>
          <a:stretch/>
        </p:blipFill>
        <p:spPr bwMode="auto">
          <a:xfrm>
            <a:off x="683568" y="-1"/>
            <a:ext cx="7488832" cy="6902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0753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fontScale="92500" lnSpcReduction="20000"/>
          </a:bodyPr>
          <a:lstStyle/>
          <a:p>
            <a:pPr marL="0" indent="0">
              <a:buNone/>
            </a:pPr>
            <a:r>
              <a:rPr lang="en-GB" dirty="0" smtClean="0">
                <a:solidFill>
                  <a:srgbClr val="002060"/>
                </a:solidFill>
                <a:latin typeface="CCW Precursive 7N" panose="03050602040000000000" pitchFamily="66" charset="0"/>
              </a:rPr>
              <a:t>What impression do we get of the showman? </a:t>
            </a:r>
          </a:p>
          <a:p>
            <a:pPr marL="514350" indent="-514350">
              <a:buAutoNum type="arabicPeriod"/>
            </a:pPr>
            <a:endParaRPr lang="en-GB" dirty="0">
              <a:solidFill>
                <a:srgbClr val="002060"/>
              </a:solidFill>
              <a:latin typeface="CCW Precursive 7N" panose="03050602040000000000" pitchFamily="66" charset="0"/>
            </a:endParaRPr>
          </a:p>
          <a:p>
            <a:pPr marL="0" indent="0">
              <a:buNone/>
            </a:pPr>
            <a:r>
              <a:rPr lang="en-GB" dirty="0" smtClean="0">
                <a:solidFill>
                  <a:srgbClr val="002060"/>
                </a:solidFill>
                <a:latin typeface="CCW Precursive 7N" panose="03050602040000000000" pitchFamily="66" charset="0"/>
              </a:rPr>
              <a:t>How is this achieved? (Focus on inferences made through the use of language)</a:t>
            </a:r>
          </a:p>
          <a:p>
            <a:pPr marL="514350" indent="-514350">
              <a:buAutoNum type="arabicPeriod"/>
            </a:pPr>
            <a:endParaRPr lang="en-GB" dirty="0" smtClean="0">
              <a:solidFill>
                <a:srgbClr val="002060"/>
              </a:solidFill>
              <a:latin typeface="CCW Precursive 7N" panose="03050602040000000000" pitchFamily="66" charset="0"/>
            </a:endParaRPr>
          </a:p>
          <a:p>
            <a:pPr marL="0" indent="0">
              <a:buNone/>
            </a:pPr>
            <a:r>
              <a:rPr lang="en-GB" sz="2800" dirty="0" smtClean="0">
                <a:solidFill>
                  <a:srgbClr val="002060"/>
                </a:solidFill>
                <a:latin typeface="CCW Precursive 7N" panose="03050602040000000000" pitchFamily="66" charset="0"/>
              </a:rPr>
              <a:t>If time allows, give the children some time in pairs/groups to discuss the mystery surrounding the boy and make predictions. Does it remind them of anything (reminds KE of the first time Voldemort meets Tom Riddle in Harry Potter.)</a:t>
            </a:r>
          </a:p>
          <a:p>
            <a:endParaRPr lang="en-GB" dirty="0">
              <a:latin typeface="CCW Precursive 7N" panose="03050602040000000000" pitchFamily="66" charset="0"/>
            </a:endParaRPr>
          </a:p>
        </p:txBody>
      </p:sp>
    </p:spTree>
    <p:extLst>
      <p:ext uri="{BB962C8B-B14F-4D97-AF65-F5344CB8AC3E}">
        <p14:creationId xmlns:p14="http://schemas.microsoft.com/office/powerpoint/2010/main" val="245713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718" t="20689" r="38809" b="59268"/>
          <a:stretch/>
        </p:blipFill>
        <p:spPr bwMode="auto">
          <a:xfrm>
            <a:off x="899592" y="1916832"/>
            <a:ext cx="7595033" cy="2635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099" t="38901" r="31340" b="40841"/>
          <a:stretch/>
        </p:blipFill>
        <p:spPr bwMode="auto">
          <a:xfrm>
            <a:off x="0" y="2054698"/>
            <a:ext cx="9114040" cy="2497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7221" t="20151" r="36065" b="36315"/>
          <a:stretch/>
        </p:blipFill>
        <p:spPr bwMode="auto">
          <a:xfrm>
            <a:off x="622088" y="611339"/>
            <a:ext cx="7869863" cy="524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7583" t="11482" r="31946" b="16796"/>
          <a:stretch/>
        </p:blipFill>
        <p:spPr bwMode="auto">
          <a:xfrm>
            <a:off x="1440255" y="188640"/>
            <a:ext cx="6513705" cy="6490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28838" t="18965" r="29722" b="28663"/>
          <a:stretch/>
        </p:blipFill>
        <p:spPr bwMode="auto">
          <a:xfrm>
            <a:off x="249874" y="373334"/>
            <a:ext cx="8614292" cy="6120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415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2060"/>
                </a:solidFill>
                <a:latin typeface="CCW Precursive 7N" panose="03050602040000000000" pitchFamily="66" charset="0"/>
              </a:rPr>
              <a:t>How can you help?</a:t>
            </a:r>
            <a:endParaRPr lang="en-GB" dirty="0">
              <a:solidFill>
                <a:srgbClr val="002060"/>
              </a:solidFill>
              <a:latin typeface="CCW Precursive 7N" panose="03050602040000000000" pitchFamily="66" charset="0"/>
            </a:endParaRPr>
          </a:p>
        </p:txBody>
      </p:sp>
      <p:sp>
        <p:nvSpPr>
          <p:cNvPr id="3" name="Content Placeholder 2"/>
          <p:cNvSpPr>
            <a:spLocks noGrp="1"/>
          </p:cNvSpPr>
          <p:nvPr>
            <p:ph idx="1"/>
          </p:nvPr>
        </p:nvSpPr>
        <p:spPr/>
        <p:txBody>
          <a:bodyPr>
            <a:normAutofit fontScale="85000" lnSpcReduction="10000"/>
          </a:bodyPr>
          <a:lstStyle/>
          <a:p>
            <a:r>
              <a:rPr lang="en-GB" dirty="0" smtClean="0">
                <a:solidFill>
                  <a:srgbClr val="002060"/>
                </a:solidFill>
                <a:latin typeface="CCW Precursive 7N" panose="03050602040000000000" pitchFamily="66" charset="0"/>
              </a:rPr>
              <a:t>Read with your child daily and be overly enthusiastic!</a:t>
            </a:r>
          </a:p>
          <a:p>
            <a:r>
              <a:rPr lang="en-GB" dirty="0" smtClean="0">
                <a:solidFill>
                  <a:srgbClr val="002060"/>
                </a:solidFill>
                <a:latin typeface="CCW Precursive 7N" panose="03050602040000000000" pitchFamily="66" charset="0"/>
              </a:rPr>
              <a:t>Visit the library/</a:t>
            </a:r>
            <a:r>
              <a:rPr lang="en-GB" dirty="0" err="1" smtClean="0">
                <a:solidFill>
                  <a:srgbClr val="002060"/>
                </a:solidFill>
                <a:latin typeface="CCW Precursive 7N" panose="03050602040000000000" pitchFamily="66" charset="0"/>
              </a:rPr>
              <a:t>WHSmith</a:t>
            </a:r>
            <a:r>
              <a:rPr lang="en-GB" dirty="0" smtClean="0">
                <a:solidFill>
                  <a:srgbClr val="002060"/>
                </a:solidFill>
                <a:latin typeface="CCW Precursive 7N" panose="03050602040000000000" pitchFamily="66" charset="0"/>
              </a:rPr>
              <a:t>/Waterstones to browse and reserve new releases</a:t>
            </a:r>
          </a:p>
          <a:p>
            <a:r>
              <a:rPr lang="en-GB" dirty="0" smtClean="0">
                <a:solidFill>
                  <a:srgbClr val="002060"/>
                </a:solidFill>
                <a:latin typeface="CCW Precursive 7N" panose="03050602040000000000" pitchFamily="66" charset="0"/>
              </a:rPr>
              <a:t>You read the books too – they love reading what the adults read</a:t>
            </a:r>
          </a:p>
          <a:p>
            <a:r>
              <a:rPr lang="en-GB" dirty="0" smtClean="0">
                <a:solidFill>
                  <a:srgbClr val="002060"/>
                </a:solidFill>
                <a:latin typeface="CCW Precursive 7N" panose="03050602040000000000" pitchFamily="66" charset="0"/>
              </a:rPr>
              <a:t>Ask lots of questions whilst reading – focus heavily on vocabulary and inference (what do you think and why?)</a:t>
            </a:r>
            <a:endParaRPr lang="en-GB" dirty="0">
              <a:solidFill>
                <a:srgbClr val="002060"/>
              </a:solidFill>
              <a:latin typeface="CCW Precursive 7N" panose="03050602040000000000" pitchFamily="66" charset="0"/>
            </a:endParaRPr>
          </a:p>
        </p:txBody>
      </p:sp>
    </p:spTree>
    <p:extLst>
      <p:ext uri="{BB962C8B-B14F-4D97-AF65-F5344CB8AC3E}">
        <p14:creationId xmlns:p14="http://schemas.microsoft.com/office/powerpoint/2010/main" val="290667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solidFill>
                  <a:srgbClr val="002060"/>
                </a:solidFill>
                <a:latin typeface="CCW Precursive 7N" panose="03050602040000000000" pitchFamily="66" charset="0"/>
              </a:rPr>
              <a:t>Handwriting at Baxenden</a:t>
            </a:r>
            <a:endParaRPr lang="en-GB" b="1" dirty="0">
              <a:solidFill>
                <a:srgbClr val="002060"/>
              </a:solidFill>
              <a:latin typeface="CCW Precursive 7N" panose="03050602040000000000" pitchFamily="66" charset="0"/>
            </a:endParaRPr>
          </a:p>
        </p:txBody>
      </p:sp>
      <p:sp>
        <p:nvSpPr>
          <p:cNvPr id="3" name="Content Placeholder 2"/>
          <p:cNvSpPr>
            <a:spLocks noGrp="1"/>
          </p:cNvSpPr>
          <p:nvPr>
            <p:ph idx="1"/>
          </p:nvPr>
        </p:nvSpPr>
        <p:spPr/>
        <p:txBody>
          <a:bodyPr>
            <a:normAutofit fontScale="77500" lnSpcReduction="20000"/>
          </a:bodyPr>
          <a:lstStyle/>
          <a:p>
            <a:pPr marL="0" indent="0" algn="ctr">
              <a:buNone/>
            </a:pPr>
            <a:r>
              <a:rPr lang="en-GB" dirty="0" smtClean="0">
                <a:solidFill>
                  <a:srgbClr val="002060"/>
                </a:solidFill>
                <a:latin typeface="CCW Precursive 7N" panose="03050602040000000000" pitchFamily="66" charset="0"/>
              </a:rPr>
              <a:t>For some it is purely an art form, and the neatness and accuracy of the presentation is the main focus. For others, it needs to be a functional tool which allows them to put ideas on paper, effortlessly and fast.</a:t>
            </a:r>
          </a:p>
          <a:p>
            <a:pPr marL="0" indent="0" algn="ctr">
              <a:buNone/>
            </a:pPr>
            <a:r>
              <a:rPr lang="en-GB" dirty="0" smtClean="0">
                <a:solidFill>
                  <a:srgbClr val="002060"/>
                </a:solidFill>
                <a:latin typeface="CCW Precursive 7N" panose="03050602040000000000" pitchFamily="66" charset="0"/>
              </a:rPr>
              <a:t>Handwriting is a means of communicating to others. It can be very personal, a part of our self-image and an expression of our own personality. </a:t>
            </a:r>
          </a:p>
          <a:p>
            <a:pPr marL="0" indent="0" algn="ctr">
              <a:buNone/>
            </a:pPr>
            <a:r>
              <a:rPr lang="en-GB" dirty="0" smtClean="0">
                <a:solidFill>
                  <a:srgbClr val="002060"/>
                </a:solidFill>
                <a:latin typeface="CCW Precursive 7N" panose="03050602040000000000" pitchFamily="66" charset="0"/>
              </a:rPr>
              <a:t>Handwriting might be some or all of these things.</a:t>
            </a:r>
          </a:p>
          <a:p>
            <a:pPr marL="0" indent="0" algn="ctr">
              <a:buNone/>
            </a:pPr>
            <a:endParaRPr lang="en-GB" dirty="0">
              <a:solidFill>
                <a:srgbClr val="002060"/>
              </a:solidFill>
              <a:latin typeface="CCW Precursive 7N" panose="03050602040000000000" pitchFamily="66" charset="0"/>
            </a:endParaRPr>
          </a:p>
        </p:txBody>
      </p:sp>
    </p:spTree>
    <p:extLst>
      <p:ext uri="{BB962C8B-B14F-4D97-AF65-F5344CB8AC3E}">
        <p14:creationId xmlns:p14="http://schemas.microsoft.com/office/powerpoint/2010/main" val="12696101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69160"/>
          </a:xfrm>
        </p:spPr>
        <p:txBody>
          <a:bodyPr>
            <a:normAutofit fontScale="92500" lnSpcReduction="10000"/>
          </a:bodyPr>
          <a:lstStyle/>
          <a:p>
            <a:pPr marL="0" indent="0">
              <a:buNone/>
            </a:pPr>
            <a:r>
              <a:rPr lang="en-GB" sz="2000" u="sng" dirty="0" smtClean="0">
                <a:latin typeface="CCW Precursive 7N" panose="03050602040000000000"/>
              </a:rPr>
              <a:t>Year 3- </a:t>
            </a:r>
            <a:r>
              <a:rPr lang="en-GB" sz="2000" dirty="0" smtClean="0">
                <a:latin typeface="CCW Precursive 7N" panose="03050602040000000000"/>
              </a:rPr>
              <a:t>form and use all 4 basic handwriting joins</a:t>
            </a:r>
          </a:p>
          <a:p>
            <a:pPr marL="0" indent="0">
              <a:buNone/>
            </a:pPr>
            <a:r>
              <a:rPr lang="en-GB" sz="2000" dirty="0" smtClean="0">
                <a:latin typeface="CCW Precursive 7N" panose="03050602040000000000"/>
              </a:rPr>
              <a:t>- Write legibly </a:t>
            </a:r>
          </a:p>
          <a:p>
            <a:pPr marL="0" indent="0">
              <a:buNone/>
            </a:pPr>
            <a:r>
              <a:rPr lang="en-GB" sz="2000" u="sng" dirty="0" smtClean="0">
                <a:latin typeface="CCW Precursive 7N" panose="03050602040000000000"/>
              </a:rPr>
              <a:t>Year 4- </a:t>
            </a:r>
            <a:r>
              <a:rPr lang="en-GB" sz="2000" dirty="0" smtClean="0">
                <a:latin typeface="CCW Precursive 7N" panose="03050602040000000000"/>
              </a:rPr>
              <a:t>as above and…</a:t>
            </a:r>
          </a:p>
          <a:p>
            <a:pPr marL="0" indent="0">
              <a:buNone/>
            </a:pPr>
            <a:r>
              <a:rPr lang="en-GB" sz="2000" dirty="0" smtClean="0">
                <a:latin typeface="CCW Precursive 7N" panose="03050602040000000000"/>
              </a:rPr>
              <a:t>- Write with consistency in size</a:t>
            </a:r>
          </a:p>
          <a:p>
            <a:pPr marL="0" indent="0">
              <a:buNone/>
            </a:pPr>
            <a:r>
              <a:rPr lang="en-GB" sz="2000" dirty="0" smtClean="0">
                <a:latin typeface="CCW Precursive 7N" panose="03050602040000000000"/>
              </a:rPr>
              <a:t>- Ensure that down strokes of letters are parallel and equal</a:t>
            </a:r>
          </a:p>
          <a:p>
            <a:pPr>
              <a:buFontTx/>
              <a:buChar char="-"/>
            </a:pPr>
            <a:r>
              <a:rPr lang="en-GB" sz="2000" dirty="0" smtClean="0">
                <a:latin typeface="CCW Precursive 7N" panose="03050602040000000000"/>
              </a:rPr>
              <a:t>Ensure that writing is sufficiently spaced</a:t>
            </a:r>
          </a:p>
          <a:p>
            <a:pPr marL="0" indent="0">
              <a:buNone/>
            </a:pPr>
            <a:r>
              <a:rPr lang="en-GB" sz="2000" u="sng" dirty="0" smtClean="0">
                <a:latin typeface="CCW Precursive 7N" panose="03050602040000000000"/>
              </a:rPr>
              <a:t>Year 5- </a:t>
            </a:r>
            <a:r>
              <a:rPr lang="en-GB" sz="2000" dirty="0" smtClean="0">
                <a:latin typeface="CCW Precursive 7N" panose="03050602040000000000"/>
              </a:rPr>
              <a:t>as above and…</a:t>
            </a:r>
          </a:p>
          <a:p>
            <a:pPr>
              <a:buFontTx/>
              <a:buChar char="-"/>
            </a:pPr>
            <a:r>
              <a:rPr lang="en-GB" sz="2000" dirty="0" smtClean="0">
                <a:latin typeface="CCW Precursive 7N" panose="03050602040000000000"/>
              </a:rPr>
              <a:t>Write fluently with a joined style </a:t>
            </a:r>
          </a:p>
          <a:p>
            <a:pPr>
              <a:buFontTx/>
              <a:buChar char="-"/>
            </a:pPr>
            <a:r>
              <a:rPr lang="en-GB" sz="2000" dirty="0" smtClean="0">
                <a:latin typeface="CCW Precursive 7N" panose="03050602040000000000"/>
              </a:rPr>
              <a:t>Write at speed</a:t>
            </a:r>
          </a:p>
          <a:p>
            <a:pPr>
              <a:buFontTx/>
              <a:buChar char="-"/>
            </a:pPr>
            <a:r>
              <a:rPr lang="en-GB" sz="2000" dirty="0" smtClean="0">
                <a:latin typeface="CCW Precursive 7N" panose="03050602040000000000"/>
              </a:rPr>
              <a:t>Choose when it is appropriate to join or print</a:t>
            </a:r>
          </a:p>
          <a:p>
            <a:pPr marL="0" indent="0">
              <a:buNone/>
            </a:pPr>
            <a:r>
              <a:rPr lang="en-GB" sz="2000" u="sng" dirty="0" smtClean="0">
                <a:latin typeface="CCW Precursive 7N" panose="03050602040000000000"/>
              </a:rPr>
              <a:t>Year 6- </a:t>
            </a:r>
            <a:r>
              <a:rPr lang="en-GB" sz="2000" dirty="0" smtClean="0">
                <a:latin typeface="CCW Precursive 7N" panose="03050602040000000000"/>
              </a:rPr>
              <a:t>as above and…</a:t>
            </a:r>
          </a:p>
          <a:p>
            <a:pPr>
              <a:buFontTx/>
              <a:buChar char="-"/>
            </a:pPr>
            <a:r>
              <a:rPr lang="en-GB" sz="2000" dirty="0" smtClean="0">
                <a:latin typeface="CCW Precursive 7N" panose="03050602040000000000"/>
              </a:rPr>
              <a:t>Write with increasing speed</a:t>
            </a:r>
          </a:p>
          <a:p>
            <a:pPr>
              <a:buFontTx/>
              <a:buChar char="-"/>
            </a:pPr>
            <a:r>
              <a:rPr lang="en-GB" sz="2000" dirty="0" smtClean="0">
                <a:latin typeface="CCW Precursive 7N" panose="03050602040000000000"/>
              </a:rPr>
              <a:t>Choose the writing implement that is best suited for a task</a:t>
            </a:r>
          </a:p>
          <a:p>
            <a:endParaRPr lang="en-GB" dirty="0" smtClean="0"/>
          </a:p>
          <a:p>
            <a:endParaRPr lang="en-GB" dirty="0"/>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smtClean="0">
                <a:solidFill>
                  <a:srgbClr val="002060"/>
                </a:solidFill>
                <a:latin typeface="CCW Precursive 7N" panose="03050602040000000000" pitchFamily="66" charset="0"/>
              </a:rPr>
              <a:t>Progression in Handwriting (KS2)</a:t>
            </a:r>
            <a:endParaRPr lang="en-GB" b="1" dirty="0">
              <a:solidFill>
                <a:srgbClr val="002060"/>
              </a:solidFill>
              <a:latin typeface="CCW Precursive 7N" panose="03050602040000000000" pitchFamily="66" charset="0"/>
            </a:endParaRPr>
          </a:p>
        </p:txBody>
      </p:sp>
    </p:spTree>
    <p:extLst>
      <p:ext uri="{BB962C8B-B14F-4D97-AF65-F5344CB8AC3E}">
        <p14:creationId xmlns:p14="http://schemas.microsoft.com/office/powerpoint/2010/main" val="1541695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5974"/>
            <a:ext cx="8229600" cy="1143000"/>
          </a:xfrm>
        </p:spPr>
        <p:txBody>
          <a:bodyPr/>
          <a:lstStyle/>
          <a:p>
            <a:r>
              <a:rPr lang="en-GB" b="1" dirty="0" smtClean="0">
                <a:solidFill>
                  <a:srgbClr val="002060"/>
                </a:solidFill>
                <a:latin typeface="CCW Precursive 7N" panose="03050602040000000000" pitchFamily="66" charset="0"/>
              </a:rPr>
              <a:t>Progression</a:t>
            </a:r>
            <a:endParaRPr lang="en-GB" b="1" dirty="0">
              <a:solidFill>
                <a:srgbClr val="002060"/>
              </a:solidFill>
              <a:latin typeface="CCW Precursive 7N" panose="03050602040000000000" pitchFamily="66" charset="0"/>
            </a:endParaRPr>
          </a:p>
        </p:txBody>
      </p:sp>
      <p:sp>
        <p:nvSpPr>
          <p:cNvPr id="3" name="Content Placeholder 2"/>
          <p:cNvSpPr>
            <a:spLocks noGrp="1"/>
          </p:cNvSpPr>
          <p:nvPr>
            <p:ph idx="1"/>
          </p:nvPr>
        </p:nvSpPr>
        <p:spPr>
          <a:xfrm>
            <a:off x="179512" y="1052736"/>
            <a:ext cx="8784976" cy="5400600"/>
          </a:xfrm>
        </p:spPr>
        <p:txBody>
          <a:bodyPr>
            <a:normAutofit fontScale="77500" lnSpcReduction="20000"/>
          </a:bodyPr>
          <a:lstStyle/>
          <a:p>
            <a:pPr marL="0" indent="0">
              <a:buNone/>
            </a:pPr>
            <a:r>
              <a:rPr lang="en-GB" dirty="0" smtClean="0">
                <a:solidFill>
                  <a:srgbClr val="002060"/>
                </a:solidFill>
                <a:latin typeface="CCW Precursive 7N" panose="03050602040000000000" pitchFamily="66" charset="0"/>
              </a:rPr>
              <a:t>4 basic joins :</a:t>
            </a:r>
          </a:p>
          <a:p>
            <a:r>
              <a:rPr lang="en-GB" dirty="0" smtClean="0">
                <a:solidFill>
                  <a:srgbClr val="002060"/>
                </a:solidFill>
                <a:latin typeface="CCW Precursive 7N" panose="03050602040000000000" pitchFamily="66" charset="0"/>
              </a:rPr>
              <a:t>Diagonal joins to letters without ascenders</a:t>
            </a:r>
          </a:p>
          <a:p>
            <a:pPr marL="0" indent="0">
              <a:buNone/>
            </a:pPr>
            <a:r>
              <a:rPr lang="en-GB" dirty="0" err="1" smtClean="0">
                <a:solidFill>
                  <a:srgbClr val="002060"/>
                </a:solidFill>
                <a:latin typeface="CCW Precursive 7N" panose="03050602040000000000" pitchFamily="66" charset="0"/>
              </a:rPr>
              <a:t>e.g</a:t>
            </a:r>
            <a:r>
              <a:rPr lang="en-GB" dirty="0" smtClean="0">
                <a:solidFill>
                  <a:srgbClr val="002060"/>
                </a:solidFill>
                <a:latin typeface="CCW Precursive 7N" panose="03050602040000000000" pitchFamily="66" charset="0"/>
              </a:rPr>
              <a:t> </a:t>
            </a:r>
            <a:r>
              <a:rPr lang="en-GB" dirty="0" err="1" smtClean="0">
                <a:solidFill>
                  <a:srgbClr val="002060"/>
                </a:solidFill>
                <a:latin typeface="CCW Precursive 7N" panose="03050602040000000000" pitchFamily="66" charset="0"/>
              </a:rPr>
              <a:t>ai</a:t>
            </a:r>
            <a:r>
              <a:rPr lang="en-GB" dirty="0" smtClean="0">
                <a:solidFill>
                  <a:srgbClr val="002060"/>
                </a:solidFill>
                <a:latin typeface="CCW Precursive 7N" panose="03050602040000000000" pitchFamily="66" charset="0"/>
              </a:rPr>
              <a:t>, </a:t>
            </a:r>
            <a:r>
              <a:rPr lang="en-GB" dirty="0" err="1" smtClean="0">
                <a:solidFill>
                  <a:srgbClr val="002060"/>
                </a:solidFill>
                <a:latin typeface="CCW Precursive 7N" panose="03050602040000000000" pitchFamily="66" charset="0"/>
              </a:rPr>
              <a:t>ar</a:t>
            </a:r>
            <a:r>
              <a:rPr lang="en-GB" dirty="0" smtClean="0">
                <a:solidFill>
                  <a:srgbClr val="002060"/>
                </a:solidFill>
                <a:latin typeface="CCW Precursive 7N" panose="03050602040000000000" pitchFamily="66" charset="0"/>
              </a:rPr>
              <a:t>, un</a:t>
            </a:r>
          </a:p>
          <a:p>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Horizontal joins to letters without ascenders</a:t>
            </a:r>
          </a:p>
          <a:p>
            <a:r>
              <a:rPr lang="en-GB" dirty="0" smtClean="0">
                <a:solidFill>
                  <a:srgbClr val="002060"/>
                </a:solidFill>
                <a:latin typeface="CCW Precursive 7N" panose="03050602040000000000" pitchFamily="66" charset="0"/>
              </a:rPr>
              <a:t>e.g. </a:t>
            </a:r>
            <a:r>
              <a:rPr lang="en-GB" dirty="0" err="1" smtClean="0">
                <a:solidFill>
                  <a:srgbClr val="002060"/>
                </a:solidFill>
                <a:latin typeface="CCW Precursive 7N" panose="03050602040000000000" pitchFamily="66" charset="0"/>
              </a:rPr>
              <a:t>ou</a:t>
            </a:r>
            <a:r>
              <a:rPr lang="en-GB" dirty="0" smtClean="0">
                <a:solidFill>
                  <a:srgbClr val="002060"/>
                </a:solidFill>
                <a:latin typeface="CCW Precursive 7N" panose="03050602040000000000" pitchFamily="66" charset="0"/>
              </a:rPr>
              <a:t>, vi, </a:t>
            </a:r>
            <a:r>
              <a:rPr lang="en-GB" dirty="0" err="1" smtClean="0">
                <a:solidFill>
                  <a:srgbClr val="002060"/>
                </a:solidFill>
                <a:latin typeface="CCW Precursive 7N" panose="03050602040000000000" pitchFamily="66" charset="0"/>
              </a:rPr>
              <a:t>wi</a:t>
            </a:r>
            <a:endParaRPr lang="en-GB" dirty="0" smtClean="0">
              <a:solidFill>
                <a:srgbClr val="002060"/>
              </a:solidFill>
              <a:latin typeface="CCW Precursive 7N" panose="03050602040000000000" pitchFamily="66" charset="0"/>
            </a:endParaRPr>
          </a:p>
          <a:p>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Diagonal joins to letters with ascenders</a:t>
            </a:r>
          </a:p>
          <a:p>
            <a:r>
              <a:rPr lang="en-GB" dirty="0" smtClean="0">
                <a:solidFill>
                  <a:srgbClr val="002060"/>
                </a:solidFill>
                <a:latin typeface="CCW Precursive 7N" panose="03050602040000000000" pitchFamily="66" charset="0"/>
              </a:rPr>
              <a:t>e.g. ab, </a:t>
            </a:r>
            <a:r>
              <a:rPr lang="en-GB" dirty="0" err="1" smtClean="0">
                <a:solidFill>
                  <a:srgbClr val="002060"/>
                </a:solidFill>
                <a:latin typeface="CCW Precursive 7N" panose="03050602040000000000" pitchFamily="66" charset="0"/>
              </a:rPr>
              <a:t>ul</a:t>
            </a:r>
            <a:r>
              <a:rPr lang="en-GB" dirty="0" smtClean="0">
                <a:solidFill>
                  <a:srgbClr val="002060"/>
                </a:solidFill>
                <a:latin typeface="CCW Precursive 7N" panose="03050602040000000000" pitchFamily="66" charset="0"/>
              </a:rPr>
              <a:t>, it</a:t>
            </a:r>
          </a:p>
          <a:p>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Horizontal joins to letters with ascenders</a:t>
            </a:r>
          </a:p>
          <a:p>
            <a:pPr marL="0" indent="0">
              <a:buNone/>
            </a:pPr>
            <a:r>
              <a:rPr lang="en-GB" dirty="0" smtClean="0">
                <a:solidFill>
                  <a:srgbClr val="002060"/>
                </a:solidFill>
                <a:latin typeface="CCW Precursive 7N" panose="03050602040000000000" pitchFamily="66" charset="0"/>
              </a:rPr>
              <a:t>e.g. </a:t>
            </a:r>
            <a:r>
              <a:rPr lang="en-GB" dirty="0" err="1" smtClean="0">
                <a:solidFill>
                  <a:srgbClr val="002060"/>
                </a:solidFill>
                <a:latin typeface="CCW Precursive 7N" panose="03050602040000000000" pitchFamily="66" charset="0"/>
              </a:rPr>
              <a:t>ol</a:t>
            </a:r>
            <a:r>
              <a:rPr lang="en-GB" dirty="0" smtClean="0">
                <a:solidFill>
                  <a:srgbClr val="002060"/>
                </a:solidFill>
                <a:latin typeface="CCW Precursive 7N" panose="03050602040000000000" pitchFamily="66" charset="0"/>
              </a:rPr>
              <a:t>, </a:t>
            </a:r>
            <a:r>
              <a:rPr lang="en-GB" dirty="0" err="1" smtClean="0">
                <a:solidFill>
                  <a:srgbClr val="002060"/>
                </a:solidFill>
                <a:latin typeface="CCW Precursive 7N" panose="03050602040000000000" pitchFamily="66" charset="0"/>
              </a:rPr>
              <a:t>wh</a:t>
            </a:r>
            <a:r>
              <a:rPr lang="en-GB" dirty="0" smtClean="0">
                <a:solidFill>
                  <a:srgbClr val="002060"/>
                </a:solidFill>
                <a:latin typeface="CCW Precursive 7N" panose="03050602040000000000" pitchFamily="66" charset="0"/>
              </a:rPr>
              <a:t>, </a:t>
            </a:r>
            <a:r>
              <a:rPr lang="en-GB" dirty="0" err="1" smtClean="0">
                <a:solidFill>
                  <a:srgbClr val="002060"/>
                </a:solidFill>
                <a:latin typeface="CCW Precursive 7N" panose="03050602040000000000" pitchFamily="66" charset="0"/>
              </a:rPr>
              <a:t>ot</a:t>
            </a:r>
            <a:endParaRPr lang="en-GB" dirty="0" smtClean="0">
              <a:solidFill>
                <a:srgbClr val="002060"/>
              </a:solidFill>
              <a:latin typeface="CCW Precursive 7N" panose="03050602040000000000" pitchFamily="66" charset="0"/>
            </a:endParaRPr>
          </a:p>
          <a:p>
            <a:endParaRPr lang="en-GB" dirty="0"/>
          </a:p>
        </p:txBody>
      </p:sp>
    </p:spTree>
    <p:extLst>
      <p:ext uri="{BB962C8B-B14F-4D97-AF65-F5344CB8AC3E}">
        <p14:creationId xmlns:p14="http://schemas.microsoft.com/office/powerpoint/2010/main" val="11997785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4624"/>
            <a:ext cx="8229600" cy="1143000"/>
          </a:xfrm>
        </p:spPr>
        <p:txBody>
          <a:bodyPr>
            <a:normAutofit fontScale="90000"/>
          </a:bodyPr>
          <a:lstStyle/>
          <a:p>
            <a:r>
              <a:rPr lang="en-GB" u="sng" dirty="0" smtClean="0">
                <a:solidFill>
                  <a:schemeClr val="tx2"/>
                </a:solidFill>
                <a:latin typeface="CCW Precursive 7N" panose="03050602040000000000"/>
              </a:rPr>
              <a:t>A Typical Handwriting Session</a:t>
            </a:r>
            <a:endParaRPr lang="en-GB" u="sng" dirty="0">
              <a:solidFill>
                <a:schemeClr val="tx2"/>
              </a:solidFill>
              <a:latin typeface="CCW Precursive 7N" panose="0305060204000000000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58783"/>
            <a:ext cx="3597275" cy="462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995936" y="1340768"/>
            <a:ext cx="5040560" cy="6801862"/>
          </a:xfrm>
          <a:prstGeom prst="rect">
            <a:avLst/>
          </a:prstGeom>
          <a:noFill/>
        </p:spPr>
        <p:txBody>
          <a:bodyPr wrap="square" rtlCol="0">
            <a:spAutoFit/>
          </a:bodyPr>
          <a:lstStyle/>
          <a:p>
            <a:r>
              <a:rPr lang="en-GB" sz="2800" dirty="0" smtClean="0">
                <a:solidFill>
                  <a:schemeClr val="tx2"/>
                </a:solidFill>
                <a:latin typeface="CCW Precursive 7N" panose="03050602040000000000"/>
              </a:rPr>
              <a:t>1. Posture</a:t>
            </a:r>
          </a:p>
          <a:p>
            <a:endParaRPr lang="en-GB" sz="2800" dirty="0">
              <a:solidFill>
                <a:schemeClr val="tx2"/>
              </a:solidFill>
              <a:latin typeface="CCW Precursive 7N" panose="03050602040000000000"/>
            </a:endParaRPr>
          </a:p>
          <a:p>
            <a:r>
              <a:rPr lang="en-GB" sz="2800" dirty="0" smtClean="0">
                <a:solidFill>
                  <a:schemeClr val="tx2"/>
                </a:solidFill>
                <a:latin typeface="CCW Precursive 7N" panose="03050602040000000000"/>
              </a:rPr>
              <a:t>2. Warm up</a:t>
            </a:r>
          </a:p>
          <a:p>
            <a:endParaRPr lang="en-GB" sz="2800" dirty="0">
              <a:solidFill>
                <a:schemeClr val="tx2"/>
              </a:solidFill>
              <a:latin typeface="CCW Precursive 7N" panose="03050602040000000000"/>
            </a:endParaRPr>
          </a:p>
          <a:p>
            <a:r>
              <a:rPr lang="en-GB" sz="2800" dirty="0" smtClean="0">
                <a:solidFill>
                  <a:schemeClr val="tx2"/>
                </a:solidFill>
                <a:latin typeface="CCW Precursive 7N" panose="03050602040000000000"/>
              </a:rPr>
              <a:t>3. Practise a particular join- </a:t>
            </a:r>
            <a:r>
              <a:rPr lang="en-GB" sz="2800" dirty="0">
                <a:solidFill>
                  <a:schemeClr val="tx2"/>
                </a:solidFill>
                <a:latin typeface="CCW Precursive 7N" panose="03050602040000000000"/>
              </a:rPr>
              <a:t>Horizontal </a:t>
            </a:r>
            <a:r>
              <a:rPr lang="en-GB" sz="2800" dirty="0" smtClean="0">
                <a:solidFill>
                  <a:schemeClr val="tx2"/>
                </a:solidFill>
                <a:latin typeface="CCW Precursive 7N" panose="03050602040000000000"/>
              </a:rPr>
              <a:t>joins </a:t>
            </a:r>
            <a:r>
              <a:rPr lang="en-GB" sz="2800" dirty="0">
                <a:solidFill>
                  <a:schemeClr val="tx2"/>
                </a:solidFill>
                <a:latin typeface="CCW Precursive 7N" panose="03050602040000000000"/>
              </a:rPr>
              <a:t>to letters with </a:t>
            </a:r>
            <a:r>
              <a:rPr lang="en-GB" sz="2800" dirty="0" smtClean="0">
                <a:solidFill>
                  <a:schemeClr val="tx2"/>
                </a:solidFill>
                <a:latin typeface="CCW Precursive 7N" panose="03050602040000000000"/>
              </a:rPr>
              <a:t>ascenders- </a:t>
            </a:r>
            <a:r>
              <a:rPr lang="en-GB" sz="2800" dirty="0" err="1" smtClean="0">
                <a:solidFill>
                  <a:schemeClr val="tx2"/>
                </a:solidFill>
                <a:latin typeface="CCW Precursive 7N" panose="03050602040000000000"/>
              </a:rPr>
              <a:t>wh</a:t>
            </a:r>
            <a:endParaRPr lang="en-GB" sz="2800" dirty="0" smtClean="0">
              <a:solidFill>
                <a:schemeClr val="tx2"/>
              </a:solidFill>
              <a:latin typeface="CCW Precursive 7N" panose="03050602040000000000"/>
            </a:endParaRPr>
          </a:p>
          <a:p>
            <a:endParaRPr lang="en-GB" sz="2800" dirty="0">
              <a:solidFill>
                <a:schemeClr val="tx2"/>
              </a:solidFill>
              <a:latin typeface="CCW Precursive 7N" panose="03050602040000000000"/>
            </a:endParaRPr>
          </a:p>
          <a:p>
            <a:r>
              <a:rPr lang="en-GB" sz="2800" dirty="0" smtClean="0">
                <a:solidFill>
                  <a:schemeClr val="tx2"/>
                </a:solidFill>
                <a:latin typeface="CCW Precursive 7N" panose="03050602040000000000"/>
              </a:rPr>
              <a:t>4. Apply the join into a word</a:t>
            </a:r>
            <a:endParaRPr lang="en-GB" sz="2800" dirty="0">
              <a:solidFill>
                <a:schemeClr val="tx2"/>
              </a:solidFill>
              <a:latin typeface="CCW Precursive 7N" panose="03050602040000000000"/>
            </a:endParaRPr>
          </a:p>
          <a:p>
            <a:r>
              <a:rPr lang="en-GB" sz="2800" dirty="0" smtClean="0">
                <a:solidFill>
                  <a:schemeClr val="tx2"/>
                </a:solidFill>
                <a:latin typeface="CCW Precursive 7N" panose="03050602040000000000"/>
              </a:rPr>
              <a:t> </a:t>
            </a:r>
          </a:p>
          <a:p>
            <a:endParaRPr lang="en-GB" dirty="0"/>
          </a:p>
          <a:p>
            <a:r>
              <a:rPr lang="en-GB" dirty="0" smtClean="0"/>
              <a:t/>
            </a:r>
            <a:br>
              <a:rPr lang="en-GB" dirty="0" smtClean="0"/>
            </a:br>
            <a:r>
              <a:rPr lang="en-GB" dirty="0" smtClean="0"/>
              <a:t/>
            </a:r>
            <a:br>
              <a:rPr lang="en-GB" dirty="0" smtClean="0"/>
            </a:br>
            <a:endParaRPr lang="en-GB" dirty="0"/>
          </a:p>
        </p:txBody>
      </p:sp>
    </p:spTree>
    <p:extLst>
      <p:ext uri="{BB962C8B-B14F-4D97-AF65-F5344CB8AC3E}">
        <p14:creationId xmlns:p14="http://schemas.microsoft.com/office/powerpoint/2010/main" val="22178257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r>
              <a:rPr lang="en-GB" b="1" dirty="0" smtClean="0">
                <a:solidFill>
                  <a:srgbClr val="002060"/>
                </a:solidFill>
                <a:latin typeface="CCW Precursive 7N" panose="03050602040000000000" pitchFamily="66" charset="0"/>
              </a:rPr>
              <a:t>Examples</a:t>
            </a:r>
            <a:endParaRPr lang="en-GB" b="1" dirty="0">
              <a:solidFill>
                <a:srgbClr val="002060"/>
              </a:solidFill>
              <a:latin typeface="CCW Precursive 7N" panose="03050602040000000000" pitchFamily="66" charset="0"/>
            </a:endParaRP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70" t="17945" r="5272" b="9516"/>
          <a:stretch/>
        </p:blipFill>
        <p:spPr bwMode="auto">
          <a:xfrm>
            <a:off x="4066736" y="3717032"/>
            <a:ext cx="5087483" cy="3140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45" t="15667" r="2456" b="12586"/>
          <a:stretch/>
        </p:blipFill>
        <p:spPr bwMode="auto">
          <a:xfrm>
            <a:off x="107503" y="1052736"/>
            <a:ext cx="4708139"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81762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2060"/>
                </a:solidFill>
                <a:latin typeface="CCW Precursive 7N" panose="03050602040000000000" pitchFamily="66" charset="0"/>
              </a:rPr>
              <a:t>How can you help?</a:t>
            </a:r>
            <a:endParaRPr lang="en-GB" dirty="0">
              <a:solidFill>
                <a:srgbClr val="002060"/>
              </a:solidFill>
              <a:latin typeface="CCW Precursive 7N" panose="03050602040000000000" pitchFamily="66" charset="0"/>
            </a:endParaRPr>
          </a:p>
        </p:txBody>
      </p:sp>
      <p:sp>
        <p:nvSpPr>
          <p:cNvPr id="3" name="Content Placeholder 2"/>
          <p:cNvSpPr>
            <a:spLocks noGrp="1"/>
          </p:cNvSpPr>
          <p:nvPr>
            <p:ph idx="1"/>
          </p:nvPr>
        </p:nvSpPr>
        <p:spPr>
          <a:xfrm>
            <a:off x="457200" y="1600200"/>
            <a:ext cx="8229600" cy="4925144"/>
          </a:xfrm>
        </p:spPr>
        <p:txBody>
          <a:bodyPr>
            <a:normAutofit/>
          </a:bodyPr>
          <a:lstStyle/>
          <a:p>
            <a:r>
              <a:rPr lang="en-GB" sz="2400" dirty="0" smtClean="0">
                <a:solidFill>
                  <a:schemeClr val="tx2"/>
                </a:solidFill>
                <a:latin typeface="CCW Precursive 7N" panose="03050602040000000000" pitchFamily="66" charset="0"/>
              </a:rPr>
              <a:t>Place importance on handwriting whenever children are writing- not just in their homework</a:t>
            </a:r>
          </a:p>
          <a:p>
            <a:r>
              <a:rPr lang="en-GB" sz="2400" dirty="0" smtClean="0">
                <a:solidFill>
                  <a:schemeClr val="tx2"/>
                </a:solidFill>
                <a:latin typeface="CCW Precursive 7N" panose="03050602040000000000" pitchFamily="66" charset="0"/>
              </a:rPr>
              <a:t>Encourage good posture when they are writing </a:t>
            </a:r>
          </a:p>
          <a:p>
            <a:r>
              <a:rPr lang="en-GB" sz="2400" dirty="0" smtClean="0">
                <a:solidFill>
                  <a:schemeClr val="tx2"/>
                </a:solidFill>
                <a:latin typeface="CCW Precursive 7N" panose="03050602040000000000" pitchFamily="66" charset="0"/>
              </a:rPr>
              <a:t>Ensure they are using a sharp pencil or suitable pen</a:t>
            </a:r>
          </a:p>
          <a:p>
            <a:r>
              <a:rPr lang="en-GB" sz="2400" dirty="0" smtClean="0">
                <a:solidFill>
                  <a:schemeClr val="tx2"/>
                </a:solidFill>
                <a:latin typeface="CCW Precursive 7N" panose="03050602040000000000" pitchFamily="66" charset="0"/>
              </a:rPr>
              <a:t>Most importantly, praise </a:t>
            </a:r>
            <a:r>
              <a:rPr lang="en-GB" sz="2400" dirty="0">
                <a:solidFill>
                  <a:schemeClr val="tx2"/>
                </a:solidFill>
                <a:latin typeface="CCW Precursive 7N" panose="03050602040000000000" pitchFamily="66" charset="0"/>
              </a:rPr>
              <a:t>and promote- it will not change overnight! </a:t>
            </a:r>
          </a:p>
          <a:p>
            <a:endParaRPr lang="en-GB" sz="2400" dirty="0">
              <a:solidFill>
                <a:schemeClr val="tx2"/>
              </a:solidFill>
              <a:latin typeface="CCW Precursive 7N" panose="03050602040000000000" pitchFamily="66" charset="0"/>
            </a:endParaRPr>
          </a:p>
        </p:txBody>
      </p:sp>
    </p:spTree>
    <p:extLst>
      <p:ext uri="{BB962C8B-B14F-4D97-AF65-F5344CB8AC3E}">
        <p14:creationId xmlns:p14="http://schemas.microsoft.com/office/powerpoint/2010/main" val="31430659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2060"/>
                </a:solidFill>
                <a:latin typeface="CCW Precursive 7N" panose="03050602040000000000" pitchFamily="66" charset="0"/>
              </a:rPr>
              <a:t>English Lessons</a:t>
            </a:r>
            <a:endParaRPr lang="en-GB" b="1" dirty="0">
              <a:solidFill>
                <a:srgbClr val="002060"/>
              </a:solidFill>
              <a:latin typeface="CCW Precursive 7N" panose="03050602040000000000" pitchFamily="66" charset="0"/>
            </a:endParaRPr>
          </a:p>
        </p:txBody>
      </p:sp>
      <p:sp>
        <p:nvSpPr>
          <p:cNvPr id="3" name="Content Placeholder 2"/>
          <p:cNvSpPr>
            <a:spLocks noGrp="1"/>
          </p:cNvSpPr>
          <p:nvPr>
            <p:ph idx="1"/>
          </p:nvPr>
        </p:nvSpPr>
        <p:spPr>
          <a:xfrm>
            <a:off x="457200" y="1268760"/>
            <a:ext cx="8229600" cy="4857403"/>
          </a:xfrm>
        </p:spPr>
        <p:txBody>
          <a:bodyPr>
            <a:normAutofit/>
          </a:bodyPr>
          <a:lstStyle/>
          <a:p>
            <a:pPr marL="0" indent="0" algn="ctr">
              <a:buNone/>
            </a:pPr>
            <a:r>
              <a:rPr lang="en-GB" sz="2400" dirty="0" smtClean="0">
                <a:solidFill>
                  <a:srgbClr val="002060"/>
                </a:solidFill>
                <a:latin typeface="CCW Precursive 7N" panose="03050602040000000000" pitchFamily="66" charset="0"/>
              </a:rPr>
              <a:t>Our English lessons at Baxenden focus on a variety of texts and genres from fiction, non-fiction and poetry. </a:t>
            </a:r>
            <a:endParaRPr lang="en-GB" sz="2400" dirty="0">
              <a:solidFill>
                <a:srgbClr val="002060"/>
              </a:solidFill>
              <a:latin typeface="CCW Precursive 7N" panose="03050602040000000000" pitchFamily="66" charset="0"/>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359" t="20043" r="13122" b="22629"/>
          <a:stretch/>
        </p:blipFill>
        <p:spPr bwMode="auto">
          <a:xfrm>
            <a:off x="-108519" y="2664372"/>
            <a:ext cx="9252520" cy="4001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074" t="24030" r="13164" b="24461"/>
          <a:stretch/>
        </p:blipFill>
        <p:spPr bwMode="auto">
          <a:xfrm>
            <a:off x="-120032" y="2825399"/>
            <a:ext cx="9365842" cy="3627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975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631" t="9483" r="18089" b="6250"/>
          <a:stretch/>
        </p:blipFill>
        <p:spPr bwMode="auto">
          <a:xfrm>
            <a:off x="-26838" y="117360"/>
            <a:ext cx="9166096" cy="655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3440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rgbClr val="002060"/>
                </a:solidFill>
                <a:latin typeface="CCW Precursive 7N" panose="03050602040000000000" pitchFamily="66" charset="0"/>
              </a:rPr>
              <a:t>Working Walls – Gathering Content</a:t>
            </a:r>
            <a:endParaRPr lang="en-GB" dirty="0">
              <a:solidFill>
                <a:srgbClr val="002060"/>
              </a:solidFill>
              <a:latin typeface="CCW Precursive 7N" panose="03050602040000000000" pitchFamily="66"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0833" y="0"/>
            <a:ext cx="5122333" cy="685800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0833" y="0"/>
            <a:ext cx="5122333" cy="68580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10833" y="0"/>
            <a:ext cx="5122333" cy="685800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0833" y="0"/>
            <a:ext cx="5122333" cy="6858000"/>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3831" y="592096"/>
            <a:ext cx="7596336" cy="5673807"/>
          </a:xfrm>
          <a:prstGeom prst="rect">
            <a:avLst/>
          </a:prstGeom>
        </p:spPr>
      </p:pic>
    </p:spTree>
    <p:extLst>
      <p:ext uri="{BB962C8B-B14F-4D97-AF65-F5344CB8AC3E}">
        <p14:creationId xmlns:p14="http://schemas.microsoft.com/office/powerpoint/2010/main" val="244459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286" y="-99392"/>
            <a:ext cx="9279798" cy="2927759"/>
          </a:xfrm>
        </p:spPr>
      </p:pic>
      <p:sp>
        <p:nvSpPr>
          <p:cNvPr id="5" name="TextBox 4"/>
          <p:cNvSpPr txBox="1"/>
          <p:nvPr/>
        </p:nvSpPr>
        <p:spPr>
          <a:xfrm>
            <a:off x="107504" y="2924944"/>
            <a:ext cx="8856984" cy="3785652"/>
          </a:xfrm>
          <a:prstGeom prst="rect">
            <a:avLst/>
          </a:prstGeom>
          <a:noFill/>
        </p:spPr>
        <p:txBody>
          <a:bodyPr wrap="square" rtlCol="0">
            <a:spAutoFit/>
          </a:bodyPr>
          <a:lstStyle/>
          <a:p>
            <a:pPr algn="ctr"/>
            <a:r>
              <a:rPr lang="en-GB" sz="2400" dirty="0" smtClean="0">
                <a:solidFill>
                  <a:srgbClr val="002060"/>
                </a:solidFill>
                <a:latin typeface="CCW Precursive 7N" panose="03050602040000000000" pitchFamily="66" charset="0"/>
              </a:rPr>
              <a:t>We are in the process of bringing in the Talk 4 Writing process across the whole school. This involves learning a story orally using a story map, and then innovating the story with the children’s own ideas before writing independently. Research has shown that this method significantly improves sentence structure and organisation, allowing the children to be imaginative with their characters, setting and vocabulary.</a:t>
            </a:r>
            <a:endParaRPr lang="en-GB" sz="2400" dirty="0">
              <a:solidFill>
                <a:srgbClr val="002060"/>
              </a:solidFill>
              <a:latin typeface="CCW Precursive 7N" panose="03050602040000000000" pitchFamily="66" charset="0"/>
            </a:endParaRPr>
          </a:p>
        </p:txBody>
      </p:sp>
    </p:spTree>
    <p:extLst>
      <p:ext uri="{BB962C8B-B14F-4D97-AF65-F5344CB8AC3E}">
        <p14:creationId xmlns:p14="http://schemas.microsoft.com/office/powerpoint/2010/main" val="9994382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190" y="190381"/>
            <a:ext cx="9133809" cy="646331"/>
          </a:xfrm>
          <a:prstGeom prst="rect">
            <a:avLst/>
          </a:prstGeom>
        </p:spPr>
        <p:txBody>
          <a:bodyPr wrap="square">
            <a:spAutoFit/>
          </a:bodyPr>
          <a:lstStyle/>
          <a:p>
            <a:pPr algn="ctr"/>
            <a:r>
              <a:rPr lang="en-GB" dirty="0" smtClean="0">
                <a:solidFill>
                  <a:srgbClr val="002060"/>
                </a:solidFill>
                <a:latin typeface="CCW Precursive 7N" panose="03050602040000000000" pitchFamily="66" charset="0"/>
                <a:hlinkClick r:id="rId2"/>
              </a:rPr>
              <a:t>https://www.youtube.com/watch?v=6HfBbSUORvo#action=share</a:t>
            </a:r>
            <a:endParaRPr lang="en-GB" dirty="0" smtClean="0">
              <a:solidFill>
                <a:srgbClr val="002060"/>
              </a:solidFill>
              <a:latin typeface="CCW Precursive 7N" panose="03050602040000000000" pitchFamily="66" charset="0"/>
            </a:endParaRPr>
          </a:p>
          <a:p>
            <a:pPr algn="ctr"/>
            <a:endParaRPr lang="en-GB" dirty="0" smtClean="0">
              <a:solidFill>
                <a:srgbClr val="002060"/>
              </a:solidFill>
              <a:latin typeface="CCW Precursive 7N" panose="03050602040000000000" pitchFamily="66"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3035865"/>
            <a:ext cx="60960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836712"/>
            <a:ext cx="38100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33312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b="1" dirty="0" smtClean="0">
                <a:solidFill>
                  <a:srgbClr val="002060"/>
                </a:solidFill>
                <a:latin typeface="CCW Precursive 7N" panose="03050602040000000000" pitchFamily="66" charset="0"/>
              </a:rPr>
              <a:t>What should they have achieved by the end of KS2?</a:t>
            </a:r>
            <a:endParaRPr lang="en-GB" sz="3200" b="1" dirty="0">
              <a:solidFill>
                <a:srgbClr val="002060"/>
              </a:solidFill>
              <a:latin typeface="CCW Precursive 7N" panose="03050602040000000000" pitchFamily="66" charset="0"/>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378" t="33031" r="26744" b="26526"/>
          <a:stretch/>
        </p:blipFill>
        <p:spPr bwMode="auto">
          <a:xfrm>
            <a:off x="708707" y="1405630"/>
            <a:ext cx="7895741" cy="5335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75021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2060"/>
                </a:solidFill>
                <a:latin typeface="CCW Precursive 7N" panose="03050602040000000000" pitchFamily="66" charset="0"/>
              </a:rPr>
              <a:t>How can you help?</a:t>
            </a:r>
            <a:endParaRPr lang="en-GB" dirty="0">
              <a:solidFill>
                <a:srgbClr val="002060"/>
              </a:solidFill>
              <a:latin typeface="CCW Precursive 7N" panose="03050602040000000000" pitchFamily="66" charset="0"/>
            </a:endParaRPr>
          </a:p>
        </p:txBody>
      </p:sp>
      <p:sp>
        <p:nvSpPr>
          <p:cNvPr id="3" name="Content Placeholder 2"/>
          <p:cNvSpPr>
            <a:spLocks noGrp="1"/>
          </p:cNvSpPr>
          <p:nvPr>
            <p:ph idx="1"/>
          </p:nvPr>
        </p:nvSpPr>
        <p:spPr>
          <a:xfrm>
            <a:off x="457200" y="1600200"/>
            <a:ext cx="8229600" cy="4997152"/>
          </a:xfrm>
        </p:spPr>
        <p:txBody>
          <a:bodyPr>
            <a:normAutofit fontScale="77500" lnSpcReduction="20000"/>
          </a:bodyPr>
          <a:lstStyle/>
          <a:p>
            <a:r>
              <a:rPr lang="en-GB" dirty="0" smtClean="0">
                <a:solidFill>
                  <a:srgbClr val="002060"/>
                </a:solidFill>
                <a:latin typeface="CCW Precursive 7N" panose="03050602040000000000" pitchFamily="66" charset="0"/>
              </a:rPr>
              <a:t>Encourage the use of high level vocabulary and up-levelling sentence work during homework tasks</a:t>
            </a:r>
            <a:br>
              <a:rPr lang="en-GB" dirty="0" smtClean="0">
                <a:solidFill>
                  <a:srgbClr val="002060"/>
                </a:solidFill>
                <a:latin typeface="CCW Precursive 7N" panose="03050602040000000000" pitchFamily="66" charset="0"/>
              </a:rPr>
            </a:br>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Do some short writing pieces linked to the book they are reading</a:t>
            </a:r>
            <a:br>
              <a:rPr lang="en-GB" dirty="0" smtClean="0">
                <a:solidFill>
                  <a:srgbClr val="002060"/>
                </a:solidFill>
                <a:latin typeface="CCW Precursive 7N" panose="03050602040000000000" pitchFamily="66" charset="0"/>
              </a:rPr>
            </a:br>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Ask about WOW word walls in school – have they added any new words today?</a:t>
            </a:r>
            <a:br>
              <a:rPr lang="en-GB" dirty="0" smtClean="0">
                <a:solidFill>
                  <a:srgbClr val="002060"/>
                </a:solidFill>
                <a:latin typeface="CCW Precursive 7N" panose="03050602040000000000" pitchFamily="66" charset="0"/>
              </a:rPr>
            </a:br>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Write in diaries any interesting words which could be used in class – where appropriate, these can be discussed!</a:t>
            </a:r>
            <a:endParaRPr lang="en-GB" dirty="0">
              <a:solidFill>
                <a:srgbClr val="002060"/>
              </a:solidFill>
              <a:latin typeface="CCW Precursive 7N" panose="03050602040000000000" pitchFamily="66" charset="0"/>
            </a:endParaRPr>
          </a:p>
        </p:txBody>
      </p:sp>
    </p:spTree>
    <p:extLst>
      <p:ext uri="{BB962C8B-B14F-4D97-AF65-F5344CB8AC3E}">
        <p14:creationId xmlns:p14="http://schemas.microsoft.com/office/powerpoint/2010/main" val="284118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2060"/>
                </a:solidFill>
                <a:latin typeface="CCW Precursive 7N" panose="03050602040000000000" pitchFamily="66" charset="0"/>
              </a:rPr>
              <a:t>Finally…</a:t>
            </a:r>
            <a:endParaRPr lang="en-GB" dirty="0">
              <a:solidFill>
                <a:srgbClr val="002060"/>
              </a:solidFill>
              <a:latin typeface="CCW Precursive 7N" panose="03050602040000000000" pitchFamily="66" charset="0"/>
            </a:endParaRPr>
          </a:p>
        </p:txBody>
      </p:sp>
      <p:sp>
        <p:nvSpPr>
          <p:cNvPr id="3" name="Content Placeholder 2"/>
          <p:cNvSpPr>
            <a:spLocks noGrp="1"/>
          </p:cNvSpPr>
          <p:nvPr>
            <p:ph idx="1"/>
          </p:nvPr>
        </p:nvSpPr>
        <p:spPr>
          <a:xfrm>
            <a:off x="457200" y="1600200"/>
            <a:ext cx="8229600" cy="4997152"/>
          </a:xfrm>
        </p:spPr>
        <p:txBody>
          <a:bodyPr>
            <a:normAutofit/>
          </a:bodyPr>
          <a:lstStyle/>
          <a:p>
            <a:r>
              <a:rPr lang="en-GB" dirty="0" smtClean="0">
                <a:solidFill>
                  <a:srgbClr val="002060"/>
                </a:solidFill>
                <a:latin typeface="CCW Precursive 7N" panose="03050602040000000000" pitchFamily="66" charset="0"/>
              </a:rPr>
              <a:t>As always, we have an open door policy at school – please let us know if you have any queries or concerns</a:t>
            </a:r>
            <a:br>
              <a:rPr lang="en-GB" dirty="0" smtClean="0">
                <a:solidFill>
                  <a:srgbClr val="002060"/>
                </a:solidFill>
                <a:latin typeface="CCW Precursive 7N" panose="03050602040000000000" pitchFamily="66" charset="0"/>
              </a:rPr>
            </a:br>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Please complete the feedback form on our Facebook page</a:t>
            </a:r>
            <a:br>
              <a:rPr lang="en-GB" dirty="0" smtClean="0">
                <a:solidFill>
                  <a:srgbClr val="002060"/>
                </a:solidFill>
                <a:latin typeface="CCW Precursive 7N" panose="03050602040000000000" pitchFamily="66" charset="0"/>
              </a:rPr>
            </a:br>
            <a:endParaRPr lang="en-GB" dirty="0" smtClean="0">
              <a:solidFill>
                <a:srgbClr val="002060"/>
              </a:solidFill>
              <a:latin typeface="CCW Precursive 7N" panose="03050602040000000000" pitchFamily="66" charset="0"/>
            </a:endParaRPr>
          </a:p>
          <a:p>
            <a:r>
              <a:rPr lang="en-GB" dirty="0" smtClean="0">
                <a:solidFill>
                  <a:srgbClr val="002060"/>
                </a:solidFill>
                <a:latin typeface="CCW Precursive 7N" panose="03050602040000000000" pitchFamily="66" charset="0"/>
              </a:rPr>
              <a:t>Thanks for coming! </a:t>
            </a:r>
            <a:r>
              <a:rPr lang="en-GB" dirty="0" smtClean="0">
                <a:solidFill>
                  <a:srgbClr val="002060"/>
                </a:solidFill>
                <a:latin typeface="CCW Precursive 7N" panose="03050602040000000000" pitchFamily="66" charset="0"/>
                <a:sym typeface="Wingdings" panose="05000000000000000000" pitchFamily="2" charset="2"/>
              </a:rPr>
              <a:t></a:t>
            </a:r>
            <a:endParaRPr lang="en-GB" dirty="0">
              <a:solidFill>
                <a:srgbClr val="002060"/>
              </a:solidFill>
              <a:latin typeface="CCW Precursive 7N" panose="03050602040000000000" pitchFamily="66" charset="0"/>
            </a:endParaRPr>
          </a:p>
        </p:txBody>
      </p:sp>
    </p:spTree>
    <p:extLst>
      <p:ext uri="{BB962C8B-B14F-4D97-AF65-F5344CB8AC3E}">
        <p14:creationId xmlns:p14="http://schemas.microsoft.com/office/powerpoint/2010/main" val="263715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TotalTime>
  <Words>873</Words>
  <Application>Microsoft Office PowerPoint</Application>
  <PresentationFormat>On-screen Show (4:3)</PresentationFormat>
  <Paragraphs>114</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Tonight’s Aims…</vt:lpstr>
      <vt:lpstr>The National Curriculum</vt:lpstr>
      <vt:lpstr>Intent at Baxenden</vt:lpstr>
      <vt:lpstr>How is our curriculum taught?</vt:lpstr>
      <vt:lpstr>Reading</vt:lpstr>
      <vt:lpstr>Guided Reading</vt:lpstr>
      <vt:lpstr>PowerPoint Presentation</vt:lpstr>
      <vt:lpstr>PowerPoint Presentation</vt:lpstr>
      <vt:lpstr>PowerPoint Presentation</vt:lpstr>
      <vt:lpstr>PowerPoint Presentation</vt:lpstr>
      <vt:lpstr>How can you help?</vt:lpstr>
      <vt:lpstr>Handwriting at Baxenden</vt:lpstr>
      <vt:lpstr>PowerPoint Presentation</vt:lpstr>
      <vt:lpstr>Progression</vt:lpstr>
      <vt:lpstr>A Typical Handwriting Session</vt:lpstr>
      <vt:lpstr>Examples</vt:lpstr>
      <vt:lpstr>How can you help?</vt:lpstr>
      <vt:lpstr>English Lessons</vt:lpstr>
      <vt:lpstr>PowerPoint Presentation</vt:lpstr>
      <vt:lpstr>Working Walls – Gathering Content</vt:lpstr>
      <vt:lpstr>PowerPoint Presentation</vt:lpstr>
      <vt:lpstr>PowerPoint Presentation</vt:lpstr>
      <vt:lpstr>What should they have achieved by the end of KS2?</vt:lpstr>
      <vt:lpstr>How can you help?</vt:lpstr>
      <vt:lpstr>Finally…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Edwardson</dc:creator>
  <cp:lastModifiedBy>Kate Eminson</cp:lastModifiedBy>
  <cp:revision>21</cp:revision>
  <dcterms:created xsi:type="dcterms:W3CDTF">2020-01-15T16:39:14Z</dcterms:created>
  <dcterms:modified xsi:type="dcterms:W3CDTF">2020-04-06T08:33:44Z</dcterms:modified>
</cp:coreProperties>
</file>