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89" r:id="rId4"/>
  </p:sldMasterIdLst>
  <p:sldIdLst>
    <p:sldId id="290"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E272"/>
    <a:srgbClr val="FDF5D0"/>
    <a:srgbClr val="1E2F81"/>
    <a:srgbClr val="5F46D8"/>
    <a:srgbClr val="F4CC13"/>
    <a:srgbClr val="8831C6"/>
    <a:srgbClr val="FFFF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BBD397-6E70-4290-A8B7-6F30449CCFBA}" v="1" dt="2025-09-19T12:11:32.8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9" autoAdjust="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9/19/2025</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67422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9/19/2025</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75345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9/19/2025</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36819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9/19/2025</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669339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9/19/2025</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47152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9/19/2025</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249958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9/19/2025</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933164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9/19/2025</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096352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9/19/2025</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53168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9/19/2025</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43261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9/19/2025</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96908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9/19/2025</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012145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9/19/2025</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3385661477"/>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77" r:id="rId3"/>
    <p:sldLayoutId id="2147483778" r:id="rId4"/>
    <p:sldLayoutId id="2147483779" r:id="rId5"/>
    <p:sldLayoutId id="2147483780" r:id="rId6"/>
    <p:sldLayoutId id="2147483781" r:id="rId7"/>
    <p:sldLayoutId id="2147483782" r:id="rId8"/>
    <p:sldLayoutId id="2147483783" r:id="rId9"/>
    <p:sldLayoutId id="2147483786" r:id="rId10"/>
    <p:sldLayoutId id="2147483784" r:id="rId11"/>
    <p:sldLayoutId id="2147483785"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2">
            <a:extLst>
              <a:ext uri="{FF2B5EF4-FFF2-40B4-BE49-F238E27FC236}">
                <a16:creationId xmlns:a16="http://schemas.microsoft.com/office/drawing/2014/main" id="{77DD221B-C100-451D-9142-EC420571B688}"/>
              </a:ext>
            </a:extLst>
          </p:cNvPr>
          <p:cNvGraphicFramePr>
            <a:graphicFrameLocks noGrp="1"/>
          </p:cNvGraphicFramePr>
          <p:nvPr>
            <p:extLst>
              <p:ext uri="{D42A27DB-BD31-4B8C-83A1-F6EECF244321}">
                <p14:modId xmlns:p14="http://schemas.microsoft.com/office/powerpoint/2010/main" val="4002082355"/>
              </p:ext>
            </p:extLst>
          </p:nvPr>
        </p:nvGraphicFramePr>
        <p:xfrm>
          <a:off x="260922" y="234295"/>
          <a:ext cx="2330450" cy="2537474"/>
        </p:xfrm>
        <a:graphic>
          <a:graphicData uri="http://schemas.openxmlformats.org/drawingml/2006/table">
            <a:tbl>
              <a:tblPr firstRow="1" bandRow="1">
                <a:tableStyleId>{1E171933-4619-4E11-9A3F-F7608DF75F80}</a:tableStyleId>
              </a:tblPr>
              <a:tblGrid>
                <a:gridCol w="2330450">
                  <a:extLst>
                    <a:ext uri="{9D8B030D-6E8A-4147-A177-3AD203B41FA5}">
                      <a16:colId xmlns:a16="http://schemas.microsoft.com/office/drawing/2014/main" val="1911107243"/>
                    </a:ext>
                  </a:extLst>
                </a:gridCol>
              </a:tblGrid>
              <a:tr h="312434">
                <a:tc>
                  <a:txBody>
                    <a:bodyPr/>
                    <a:lstStyle/>
                    <a:p>
                      <a:r>
                        <a:rPr lang="en-GB" sz="1200" dirty="0"/>
                        <a:t>ENGLISH</a:t>
                      </a:r>
                      <a:endParaRPr lang="en-GB" sz="1200" i="1" dirty="0"/>
                    </a:p>
                  </a:txBody>
                  <a:tcPr>
                    <a:solidFill>
                      <a:srgbClr val="1E2F81"/>
                    </a:solidFill>
                  </a:tcPr>
                </a:tc>
                <a:extLst>
                  <a:ext uri="{0D108BD9-81ED-4DB2-BD59-A6C34878D82A}">
                    <a16:rowId xmlns:a16="http://schemas.microsoft.com/office/drawing/2014/main" val="2461768620"/>
                  </a:ext>
                </a:extLst>
              </a:tr>
              <a:tr h="2065842">
                <a:tc>
                  <a:txBody>
                    <a:bodyPr/>
                    <a:lstStyle/>
                    <a:p>
                      <a:r>
                        <a:rPr lang="en-GB" sz="1000" b="0" kern="1200" dirty="0">
                          <a:effectLst/>
                        </a:rPr>
                        <a:t>This half term we will focus on revising, using and applying our phonic skills from EYFS to help compose and write simple sentences. We will initially use rhyming picture books to help support our reading and writing, composing our own sentences to match pictures, using an efficient pencil grip and forming letters correctly. We will then focus on grammar looking at nouns and verbs and how sentences are constructed.</a:t>
                      </a:r>
                    </a:p>
                  </a:txBody>
                  <a:tcPr/>
                </a:tc>
                <a:extLst>
                  <a:ext uri="{0D108BD9-81ED-4DB2-BD59-A6C34878D82A}">
                    <a16:rowId xmlns:a16="http://schemas.microsoft.com/office/drawing/2014/main" val="2586172980"/>
                  </a:ext>
                </a:extLst>
              </a:tr>
            </a:tbl>
          </a:graphicData>
        </a:graphic>
      </p:graphicFrame>
      <p:sp>
        <p:nvSpPr>
          <p:cNvPr id="14" name="TextBox 13">
            <a:extLst>
              <a:ext uri="{FF2B5EF4-FFF2-40B4-BE49-F238E27FC236}">
                <a16:creationId xmlns:a16="http://schemas.microsoft.com/office/drawing/2014/main" id="{7F19CB69-12B4-4C50-9D78-9FAF137E7EBB}"/>
              </a:ext>
            </a:extLst>
          </p:cNvPr>
          <p:cNvSpPr txBox="1"/>
          <p:nvPr/>
        </p:nvSpPr>
        <p:spPr>
          <a:xfrm>
            <a:off x="124969" y="6476340"/>
            <a:ext cx="11725275" cy="369332"/>
          </a:xfrm>
          <a:prstGeom prst="rect">
            <a:avLst/>
          </a:prstGeom>
          <a:noFill/>
        </p:spPr>
        <p:txBody>
          <a:bodyPr wrap="square" rtlCol="0">
            <a:spAutoFit/>
          </a:bodyPr>
          <a:lstStyle/>
          <a:p>
            <a:pPr algn="ctr"/>
            <a:r>
              <a:rPr lang="en-GB" b="1" dirty="0"/>
              <a:t>Our school helps us to walk with Jesus, to be the best that we can be.</a:t>
            </a:r>
            <a:endParaRPr lang="en-GB" dirty="0"/>
          </a:p>
        </p:txBody>
      </p:sp>
      <p:graphicFrame>
        <p:nvGraphicFramePr>
          <p:cNvPr id="24" name="Table 12">
            <a:extLst>
              <a:ext uri="{FF2B5EF4-FFF2-40B4-BE49-F238E27FC236}">
                <a16:creationId xmlns:a16="http://schemas.microsoft.com/office/drawing/2014/main" id="{3327ECC4-5D8C-4923-8606-8062852769E3}"/>
              </a:ext>
            </a:extLst>
          </p:cNvPr>
          <p:cNvGraphicFramePr>
            <a:graphicFrameLocks noGrp="1"/>
          </p:cNvGraphicFramePr>
          <p:nvPr>
            <p:extLst>
              <p:ext uri="{D42A27DB-BD31-4B8C-83A1-F6EECF244321}">
                <p14:modId xmlns:p14="http://schemas.microsoft.com/office/powerpoint/2010/main" val="745869625"/>
              </p:ext>
            </p:extLst>
          </p:nvPr>
        </p:nvGraphicFramePr>
        <p:xfrm>
          <a:off x="5349081" y="232706"/>
          <a:ext cx="6717950" cy="1485900"/>
        </p:xfrm>
        <a:graphic>
          <a:graphicData uri="http://schemas.openxmlformats.org/drawingml/2006/table">
            <a:tbl>
              <a:tblPr firstRow="1" bandRow="1">
                <a:tableStyleId>{7E9639D4-E3E2-4D34-9284-5A2195B3D0D7}</a:tableStyleId>
              </a:tblPr>
              <a:tblGrid>
                <a:gridCol w="6717950">
                  <a:extLst>
                    <a:ext uri="{9D8B030D-6E8A-4147-A177-3AD203B41FA5}">
                      <a16:colId xmlns:a16="http://schemas.microsoft.com/office/drawing/2014/main" val="1911107243"/>
                    </a:ext>
                  </a:extLst>
                </a:gridCol>
              </a:tblGrid>
              <a:tr h="254974">
                <a:tc>
                  <a:txBody>
                    <a:bodyPr/>
                    <a:lstStyle/>
                    <a:p>
                      <a:pPr algn="ctr"/>
                      <a:r>
                        <a:rPr lang="en-GB" sz="1200" i="1" dirty="0"/>
                        <a:t>YEAR 1 – AUTUMN</a:t>
                      </a:r>
                      <a:r>
                        <a:rPr lang="en-GB" sz="1200" i="1" baseline="0" dirty="0"/>
                        <a:t> 1</a:t>
                      </a:r>
                      <a:r>
                        <a:rPr lang="en-GB" sz="1200" i="1" dirty="0"/>
                        <a:t> TOPIC PLAN</a:t>
                      </a:r>
                    </a:p>
                  </a:txBody>
                  <a:tcPr/>
                </a:tc>
                <a:extLst>
                  <a:ext uri="{0D108BD9-81ED-4DB2-BD59-A6C34878D82A}">
                    <a16:rowId xmlns:a16="http://schemas.microsoft.com/office/drawing/2014/main" val="2461768620"/>
                  </a:ext>
                </a:extLst>
              </a:tr>
              <a:tr h="1001386">
                <a:tc>
                  <a:txBody>
                    <a:bodyPr/>
                    <a:lstStyle/>
                    <a:p>
                      <a:r>
                        <a:rPr lang="en-GB" sz="1050" b="1" i="0" dirty="0"/>
                        <a:t>Welcome to the exciting world of Year One. Both myself, Mrs Allen and Miss Davies are excited to work with you and help you settle into your new class. Our first few weeks will be working together to adjust to the learning in year one, developing our class rules and building your independence to know your new classroom. Our learning will then focus on our topic of Penguins, Possums and Pigs, where we will learn all about animals. Our geography will focus on hot and cold places around the world. The curriculum map explains more about what you will learn during your first half term in Year One.</a:t>
                      </a:r>
                    </a:p>
                  </a:txBody>
                  <a:tcPr/>
                </a:tc>
                <a:extLst>
                  <a:ext uri="{0D108BD9-81ED-4DB2-BD59-A6C34878D82A}">
                    <a16:rowId xmlns:a16="http://schemas.microsoft.com/office/drawing/2014/main" val="2586172980"/>
                  </a:ext>
                </a:extLst>
              </a:tr>
            </a:tbl>
          </a:graphicData>
        </a:graphic>
      </p:graphicFrame>
      <p:graphicFrame>
        <p:nvGraphicFramePr>
          <p:cNvPr id="26" name="Table 12">
            <a:extLst>
              <a:ext uri="{FF2B5EF4-FFF2-40B4-BE49-F238E27FC236}">
                <a16:creationId xmlns:a16="http://schemas.microsoft.com/office/drawing/2014/main" id="{06BEB610-165E-4A57-92C3-E659EED10C55}"/>
              </a:ext>
            </a:extLst>
          </p:cNvPr>
          <p:cNvGraphicFramePr>
            <a:graphicFrameLocks noGrp="1"/>
          </p:cNvGraphicFramePr>
          <p:nvPr>
            <p:extLst>
              <p:ext uri="{D42A27DB-BD31-4B8C-83A1-F6EECF244321}">
                <p14:modId xmlns:p14="http://schemas.microsoft.com/office/powerpoint/2010/main" val="3692421111"/>
              </p:ext>
            </p:extLst>
          </p:nvPr>
        </p:nvGraphicFramePr>
        <p:xfrm>
          <a:off x="5374259" y="1777483"/>
          <a:ext cx="3728621" cy="1748961"/>
        </p:xfrm>
        <a:graphic>
          <a:graphicData uri="http://schemas.openxmlformats.org/drawingml/2006/table">
            <a:tbl>
              <a:tblPr firstRow="1" bandRow="1">
                <a:tableStyleId>{1E171933-4619-4E11-9A3F-F7608DF75F80}</a:tableStyleId>
              </a:tblPr>
              <a:tblGrid>
                <a:gridCol w="3728621">
                  <a:extLst>
                    <a:ext uri="{9D8B030D-6E8A-4147-A177-3AD203B41FA5}">
                      <a16:colId xmlns:a16="http://schemas.microsoft.com/office/drawing/2014/main" val="1911107243"/>
                    </a:ext>
                  </a:extLst>
                </a:gridCol>
              </a:tblGrid>
              <a:tr h="250411">
                <a:tc>
                  <a:txBody>
                    <a:bodyPr/>
                    <a:lstStyle/>
                    <a:p>
                      <a:r>
                        <a:rPr lang="en-GB" sz="1200" i="1" dirty="0"/>
                        <a:t>RE</a:t>
                      </a:r>
                    </a:p>
                  </a:txBody>
                  <a:tcPr>
                    <a:solidFill>
                      <a:srgbClr val="1E2F81"/>
                    </a:solidFill>
                  </a:tcPr>
                </a:tc>
                <a:extLst>
                  <a:ext uri="{0D108BD9-81ED-4DB2-BD59-A6C34878D82A}">
                    <a16:rowId xmlns:a16="http://schemas.microsoft.com/office/drawing/2014/main" val="2461768620"/>
                  </a:ext>
                </a:extLst>
              </a:tr>
              <a:tr h="1474641">
                <a:tc>
                  <a:txBody>
                    <a:bodyPr/>
                    <a:lstStyle/>
                    <a:p>
                      <a:r>
                        <a:rPr lang="en-GB" sz="1000" b="0" i="0" dirty="0"/>
                        <a:t>During the first half term we will study the festival of </a:t>
                      </a:r>
                      <a:r>
                        <a:rPr lang="en-GB" sz="1000" b="1" i="0" dirty="0"/>
                        <a:t>harvest </a:t>
                      </a:r>
                      <a:r>
                        <a:rPr lang="en-GB" sz="1000" b="0" i="0" dirty="0"/>
                        <a:t>and how and why this is celebrated. We will think about how we can help other who may not have a good harvest. </a:t>
                      </a:r>
                    </a:p>
                    <a:p>
                      <a:r>
                        <a:rPr lang="en-GB" sz="1000" b="0" i="0" dirty="0"/>
                        <a:t>Our World Faith Unit will help us to explore the </a:t>
                      </a:r>
                      <a:r>
                        <a:rPr lang="en-GB" sz="1000" b="1" i="0" dirty="0"/>
                        <a:t>Jewish Harvest</a:t>
                      </a:r>
                      <a:r>
                        <a:rPr lang="en-GB" sz="1000" b="0" i="0" dirty="0"/>
                        <a:t> celebration of </a:t>
                      </a:r>
                      <a:r>
                        <a:rPr lang="en-GB" sz="1000" b="1" i="0" dirty="0"/>
                        <a:t>Sukkot</a:t>
                      </a:r>
                      <a:r>
                        <a:rPr lang="en-GB" sz="1000" b="0" i="0" dirty="0"/>
                        <a:t> which takes place from Sundown 29</a:t>
                      </a:r>
                      <a:r>
                        <a:rPr lang="en-GB" sz="1000" b="0" i="0" baseline="30000" dirty="0"/>
                        <a:t>th</a:t>
                      </a:r>
                      <a:r>
                        <a:rPr lang="en-GB" sz="1000" b="0" i="0" dirty="0"/>
                        <a:t> September-Nightfall on 6</a:t>
                      </a:r>
                      <a:r>
                        <a:rPr lang="en-GB" sz="1000" b="0" i="0" baseline="30000" dirty="0"/>
                        <a:t>th</a:t>
                      </a:r>
                      <a:r>
                        <a:rPr lang="en-GB" sz="1000" b="0" i="0" dirty="0"/>
                        <a:t> October or 7</a:t>
                      </a:r>
                      <a:r>
                        <a:rPr lang="en-GB" sz="1000" b="0" i="0" baseline="30000" dirty="0"/>
                        <a:t>th</a:t>
                      </a:r>
                      <a:r>
                        <a:rPr lang="en-GB" sz="1000" b="0" i="0" dirty="0"/>
                        <a:t> October</a:t>
                      </a:r>
                    </a:p>
                    <a:p>
                      <a:r>
                        <a:rPr lang="en-GB" sz="1000" b="0" i="0" dirty="0"/>
                        <a:t>Our </a:t>
                      </a:r>
                      <a:r>
                        <a:rPr lang="en-GB" sz="1000" b="1" i="0" dirty="0"/>
                        <a:t>Christian Value </a:t>
                      </a:r>
                      <a:r>
                        <a:rPr lang="en-GB" sz="1000" b="0" i="0" dirty="0"/>
                        <a:t>this half term is </a:t>
                      </a:r>
                      <a:r>
                        <a:rPr lang="en-GB" sz="1000" b="1" i="0" dirty="0"/>
                        <a:t>generosity</a:t>
                      </a:r>
                    </a:p>
                  </a:txBody>
                  <a:tcPr/>
                </a:tc>
                <a:extLst>
                  <a:ext uri="{0D108BD9-81ED-4DB2-BD59-A6C34878D82A}">
                    <a16:rowId xmlns:a16="http://schemas.microsoft.com/office/drawing/2014/main" val="2586172980"/>
                  </a:ext>
                </a:extLst>
              </a:tr>
            </a:tbl>
          </a:graphicData>
        </a:graphic>
      </p:graphicFrame>
      <p:graphicFrame>
        <p:nvGraphicFramePr>
          <p:cNvPr id="27" name="Table 12">
            <a:extLst>
              <a:ext uri="{FF2B5EF4-FFF2-40B4-BE49-F238E27FC236}">
                <a16:creationId xmlns:a16="http://schemas.microsoft.com/office/drawing/2014/main" id="{24C40E41-F959-4401-9206-4B436BB9401D}"/>
              </a:ext>
            </a:extLst>
          </p:cNvPr>
          <p:cNvGraphicFramePr>
            <a:graphicFrameLocks noGrp="1"/>
          </p:cNvGraphicFramePr>
          <p:nvPr>
            <p:extLst>
              <p:ext uri="{D42A27DB-BD31-4B8C-83A1-F6EECF244321}">
                <p14:modId xmlns:p14="http://schemas.microsoft.com/office/powerpoint/2010/main" val="3288266956"/>
              </p:ext>
            </p:extLst>
          </p:nvPr>
        </p:nvGraphicFramePr>
        <p:xfrm>
          <a:off x="255717" y="4066965"/>
          <a:ext cx="4977828" cy="1366169"/>
        </p:xfrm>
        <a:graphic>
          <a:graphicData uri="http://schemas.openxmlformats.org/drawingml/2006/table">
            <a:tbl>
              <a:tblPr firstRow="1" bandRow="1">
                <a:tableStyleId>{1E171933-4619-4E11-9A3F-F7608DF75F80}</a:tableStyleId>
              </a:tblPr>
              <a:tblGrid>
                <a:gridCol w="4977828">
                  <a:extLst>
                    <a:ext uri="{9D8B030D-6E8A-4147-A177-3AD203B41FA5}">
                      <a16:colId xmlns:a16="http://schemas.microsoft.com/office/drawing/2014/main" val="1911107243"/>
                    </a:ext>
                  </a:extLst>
                </a:gridCol>
              </a:tblGrid>
              <a:tr h="294772">
                <a:tc>
                  <a:txBody>
                    <a:bodyPr/>
                    <a:lstStyle/>
                    <a:p>
                      <a:r>
                        <a:rPr lang="en-GB" sz="1200" i="1" dirty="0"/>
                        <a:t>COMPUTING</a:t>
                      </a:r>
                    </a:p>
                  </a:txBody>
                  <a:tcPr>
                    <a:solidFill>
                      <a:srgbClr val="1E2F81"/>
                    </a:solidFill>
                  </a:tcPr>
                </a:tc>
                <a:extLst>
                  <a:ext uri="{0D108BD9-81ED-4DB2-BD59-A6C34878D82A}">
                    <a16:rowId xmlns:a16="http://schemas.microsoft.com/office/drawing/2014/main" val="2461768620"/>
                  </a:ext>
                </a:extLst>
              </a:tr>
              <a:tr h="10713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effectLst/>
                        </a:rPr>
                        <a:t>Our computing will focus on the theme of </a:t>
                      </a:r>
                      <a:r>
                        <a:rPr lang="en-GB" sz="1000" b="1" kern="1200" dirty="0">
                          <a:solidFill>
                            <a:schemeClr val="dk1"/>
                          </a:solidFill>
                          <a:effectLst/>
                          <a:latin typeface="+mn-lt"/>
                          <a:ea typeface="+mn-ea"/>
                          <a:cs typeface="+mn-cs"/>
                        </a:rPr>
                        <a:t>Computer Systems and Networks. I</a:t>
                      </a:r>
                      <a:r>
                        <a:rPr lang="en-GB" sz="1000" kern="1200" dirty="0">
                          <a:solidFill>
                            <a:schemeClr val="dk1"/>
                          </a:solidFill>
                          <a:effectLst/>
                          <a:latin typeface="+mn-lt"/>
                          <a:ea typeface="+mn-ea"/>
                          <a:cs typeface="+mn-cs"/>
                        </a:rPr>
                        <a:t>n this unit, pupils will develop their understanding of technology and how it can help us. They will start to become familiar with the different components of a computer by developing their keyboard and mouse skills. Learners will also consider how to use technology responsibly. We will also look at E-Safety – Year 1 Rule Writers.</a:t>
                      </a:r>
                    </a:p>
                  </a:txBody>
                  <a:tcPr/>
                </a:tc>
                <a:extLst>
                  <a:ext uri="{0D108BD9-81ED-4DB2-BD59-A6C34878D82A}">
                    <a16:rowId xmlns:a16="http://schemas.microsoft.com/office/drawing/2014/main" val="2586172980"/>
                  </a:ext>
                </a:extLst>
              </a:tr>
            </a:tbl>
          </a:graphicData>
        </a:graphic>
      </p:graphicFrame>
      <p:graphicFrame>
        <p:nvGraphicFramePr>
          <p:cNvPr id="28" name="Table 12">
            <a:extLst>
              <a:ext uri="{FF2B5EF4-FFF2-40B4-BE49-F238E27FC236}">
                <a16:creationId xmlns:a16="http://schemas.microsoft.com/office/drawing/2014/main" id="{53A9CFA3-BDCF-404A-A3B5-7736FB09C9C8}"/>
              </a:ext>
            </a:extLst>
          </p:cNvPr>
          <p:cNvGraphicFramePr>
            <a:graphicFrameLocks noGrp="1"/>
          </p:cNvGraphicFramePr>
          <p:nvPr>
            <p:extLst>
              <p:ext uri="{D42A27DB-BD31-4B8C-83A1-F6EECF244321}">
                <p14:modId xmlns:p14="http://schemas.microsoft.com/office/powerpoint/2010/main" val="499893501"/>
              </p:ext>
            </p:extLst>
          </p:nvPr>
        </p:nvGraphicFramePr>
        <p:xfrm>
          <a:off x="255716" y="2753658"/>
          <a:ext cx="5000054" cy="1190420"/>
        </p:xfrm>
        <a:graphic>
          <a:graphicData uri="http://schemas.openxmlformats.org/drawingml/2006/table">
            <a:tbl>
              <a:tblPr firstRow="1" bandRow="1">
                <a:tableStyleId>{9DCAF9ED-07DC-4A11-8D7F-57B35C25682E}</a:tableStyleId>
              </a:tblPr>
              <a:tblGrid>
                <a:gridCol w="5000054">
                  <a:extLst>
                    <a:ext uri="{9D8B030D-6E8A-4147-A177-3AD203B41FA5}">
                      <a16:colId xmlns:a16="http://schemas.microsoft.com/office/drawing/2014/main" val="1911107243"/>
                    </a:ext>
                  </a:extLst>
                </a:gridCol>
              </a:tblGrid>
              <a:tr h="280099">
                <a:tc>
                  <a:txBody>
                    <a:bodyPr/>
                    <a:lstStyle/>
                    <a:p>
                      <a:r>
                        <a:rPr lang="en-GB" sz="1200" i="1" dirty="0"/>
                        <a:t>GEOGRAPHY</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4CC13"/>
                    </a:solidFill>
                  </a:tcPr>
                </a:tc>
                <a:extLst>
                  <a:ext uri="{0D108BD9-81ED-4DB2-BD59-A6C34878D82A}">
                    <a16:rowId xmlns:a16="http://schemas.microsoft.com/office/drawing/2014/main" val="2461768620"/>
                  </a:ext>
                </a:extLst>
              </a:tr>
              <a:tr h="910321">
                <a:tc>
                  <a:txBody>
                    <a:bodyPr/>
                    <a:lstStyle/>
                    <a:p>
                      <a:r>
                        <a:rPr lang="en-GB" sz="1050" b="1" i="1" dirty="0"/>
                        <a:t>Do Penguins Sunbathe?</a:t>
                      </a:r>
                    </a:p>
                    <a:p>
                      <a:r>
                        <a:rPr lang="en-GB" sz="1050" b="0" i="0" dirty="0"/>
                        <a:t>Through this topic we will explore, identify and name the seven continents and five oceans of the world. We will discover which places in the world are hot and which are cold. We will use maps, atlases and globes to help us develop our geographical skills.</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DF5D0"/>
                    </a:solidFill>
                  </a:tcPr>
                </a:tc>
                <a:extLst>
                  <a:ext uri="{0D108BD9-81ED-4DB2-BD59-A6C34878D82A}">
                    <a16:rowId xmlns:a16="http://schemas.microsoft.com/office/drawing/2014/main" val="2586172980"/>
                  </a:ext>
                </a:extLst>
              </a:tr>
            </a:tbl>
          </a:graphicData>
        </a:graphic>
      </p:graphicFrame>
      <p:graphicFrame>
        <p:nvGraphicFramePr>
          <p:cNvPr id="31" name="Table 12">
            <a:extLst>
              <a:ext uri="{FF2B5EF4-FFF2-40B4-BE49-F238E27FC236}">
                <a16:creationId xmlns:a16="http://schemas.microsoft.com/office/drawing/2014/main" id="{80390E23-FAC5-41D3-B76A-559B213217FA}"/>
              </a:ext>
            </a:extLst>
          </p:cNvPr>
          <p:cNvGraphicFramePr>
            <a:graphicFrameLocks noGrp="1"/>
          </p:cNvGraphicFramePr>
          <p:nvPr>
            <p:extLst>
              <p:ext uri="{D42A27DB-BD31-4B8C-83A1-F6EECF244321}">
                <p14:modId xmlns:p14="http://schemas.microsoft.com/office/powerpoint/2010/main" val="3002055805"/>
              </p:ext>
            </p:extLst>
          </p:nvPr>
        </p:nvGraphicFramePr>
        <p:xfrm>
          <a:off x="2696719" y="232705"/>
          <a:ext cx="2559938" cy="2491819"/>
        </p:xfrm>
        <a:graphic>
          <a:graphicData uri="http://schemas.openxmlformats.org/drawingml/2006/table">
            <a:tbl>
              <a:tblPr firstRow="1" bandRow="1">
                <a:tableStyleId>{9DCAF9ED-07DC-4A11-8D7F-57B35C25682E}</a:tableStyleId>
              </a:tblPr>
              <a:tblGrid>
                <a:gridCol w="2559938">
                  <a:extLst>
                    <a:ext uri="{9D8B030D-6E8A-4147-A177-3AD203B41FA5}">
                      <a16:colId xmlns:a16="http://schemas.microsoft.com/office/drawing/2014/main" val="1911107243"/>
                    </a:ext>
                  </a:extLst>
                </a:gridCol>
              </a:tblGrid>
              <a:tr h="320119">
                <a:tc>
                  <a:txBody>
                    <a:bodyPr/>
                    <a:lstStyle/>
                    <a:p>
                      <a:r>
                        <a:rPr lang="en-GB" sz="1200" i="1" dirty="0"/>
                        <a:t>MATHS</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4CC13"/>
                    </a:solidFill>
                  </a:tcPr>
                </a:tc>
                <a:extLst>
                  <a:ext uri="{0D108BD9-81ED-4DB2-BD59-A6C34878D82A}">
                    <a16:rowId xmlns:a16="http://schemas.microsoft.com/office/drawing/2014/main" val="2461768620"/>
                  </a:ext>
                </a:extLst>
              </a:tr>
              <a:tr h="2059747">
                <a:tc>
                  <a:txBody>
                    <a:bodyPr/>
                    <a:lstStyle/>
                    <a:p>
                      <a:r>
                        <a:rPr lang="en-GB" sz="1050" b="0" i="0" dirty="0"/>
                        <a:t>Will we begin the term by consolidating skills from EYFS focussing on number and place value, counting forwards and backwards, recognising and writing numerals early addition and subtraction. </a:t>
                      </a:r>
                    </a:p>
                    <a:p>
                      <a:r>
                        <a:rPr lang="en-GB" sz="1050" b="0" i="0" dirty="0"/>
                        <a:t>We will then focus on </a:t>
                      </a:r>
                    </a:p>
                    <a:p>
                      <a:pPr marL="171450" indent="-171450">
                        <a:buFont typeface="Arial" panose="020B0604020202020204" pitchFamily="34" charset="0"/>
                        <a:buChar char="•"/>
                      </a:pPr>
                      <a:r>
                        <a:rPr lang="en-GB" sz="1050" b="0" i="0" dirty="0"/>
                        <a:t>Number and Place Value</a:t>
                      </a:r>
                    </a:p>
                    <a:p>
                      <a:pPr marL="171450" indent="-171450">
                        <a:buFont typeface="Arial" panose="020B0604020202020204" pitchFamily="34" charset="0"/>
                        <a:buChar char="•"/>
                      </a:pPr>
                      <a:r>
                        <a:rPr lang="en-GB" sz="1050" b="0" i="0" dirty="0"/>
                        <a:t>Measurement-Length, mass/weight</a:t>
                      </a:r>
                    </a:p>
                    <a:p>
                      <a:pPr marL="171450" indent="-171450">
                        <a:buFont typeface="Arial" panose="020B0604020202020204" pitchFamily="34" charset="0"/>
                        <a:buChar char="•"/>
                      </a:pPr>
                      <a:r>
                        <a:rPr lang="en-GB" sz="1050" b="0" i="0" dirty="0"/>
                        <a:t>Addition and Subtraction</a:t>
                      </a:r>
                    </a:p>
                    <a:p>
                      <a:pPr marL="171450" indent="-171450">
                        <a:buFont typeface="Arial" panose="020B0604020202020204" pitchFamily="34" charset="0"/>
                        <a:buChar char="•"/>
                      </a:pPr>
                      <a:r>
                        <a:rPr lang="en-GB" sz="1050" b="0" i="0" dirty="0"/>
                        <a:t>Geometry-2d and 3d shapes</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DF5D0"/>
                    </a:solidFill>
                  </a:tcPr>
                </a:tc>
                <a:extLst>
                  <a:ext uri="{0D108BD9-81ED-4DB2-BD59-A6C34878D82A}">
                    <a16:rowId xmlns:a16="http://schemas.microsoft.com/office/drawing/2014/main" val="2586172980"/>
                  </a:ext>
                </a:extLst>
              </a:tr>
            </a:tbl>
          </a:graphicData>
        </a:graphic>
      </p:graphicFrame>
      <p:graphicFrame>
        <p:nvGraphicFramePr>
          <p:cNvPr id="32" name="Table 12">
            <a:extLst>
              <a:ext uri="{FF2B5EF4-FFF2-40B4-BE49-F238E27FC236}">
                <a16:creationId xmlns:a16="http://schemas.microsoft.com/office/drawing/2014/main" id="{328D72A4-6160-4CFE-9FDD-503E18A94FF6}"/>
              </a:ext>
            </a:extLst>
          </p:cNvPr>
          <p:cNvGraphicFramePr>
            <a:graphicFrameLocks noGrp="1"/>
          </p:cNvGraphicFramePr>
          <p:nvPr>
            <p:extLst>
              <p:ext uri="{D42A27DB-BD31-4B8C-83A1-F6EECF244321}">
                <p14:modId xmlns:p14="http://schemas.microsoft.com/office/powerpoint/2010/main" val="1344705938"/>
              </p:ext>
            </p:extLst>
          </p:nvPr>
        </p:nvGraphicFramePr>
        <p:xfrm>
          <a:off x="9196189" y="1755666"/>
          <a:ext cx="2870840" cy="1635613"/>
        </p:xfrm>
        <a:graphic>
          <a:graphicData uri="http://schemas.openxmlformats.org/drawingml/2006/table">
            <a:tbl>
              <a:tblPr firstRow="1" bandRow="1">
                <a:tableStyleId>{9DCAF9ED-07DC-4A11-8D7F-57B35C25682E}</a:tableStyleId>
              </a:tblPr>
              <a:tblGrid>
                <a:gridCol w="2870840">
                  <a:extLst>
                    <a:ext uri="{9D8B030D-6E8A-4147-A177-3AD203B41FA5}">
                      <a16:colId xmlns:a16="http://schemas.microsoft.com/office/drawing/2014/main" val="1911107243"/>
                    </a:ext>
                  </a:extLst>
                </a:gridCol>
              </a:tblGrid>
              <a:tr h="272259">
                <a:tc>
                  <a:txBody>
                    <a:bodyPr/>
                    <a:lstStyle/>
                    <a:p>
                      <a:r>
                        <a:rPr lang="en-GB" sz="1200" i="1" dirty="0"/>
                        <a:t>MUSIC</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4CC13"/>
                    </a:solidFill>
                  </a:tcPr>
                </a:tc>
                <a:extLst>
                  <a:ext uri="{0D108BD9-81ED-4DB2-BD59-A6C34878D82A}">
                    <a16:rowId xmlns:a16="http://schemas.microsoft.com/office/drawing/2014/main" val="2461768620"/>
                  </a:ext>
                </a:extLst>
              </a:tr>
              <a:tr h="1361293">
                <a:tc>
                  <a:txBody>
                    <a:bodyPr/>
                    <a:lstStyle/>
                    <a:p>
                      <a:r>
                        <a:rPr lang="en-GB" sz="1000" b="0" i="1" dirty="0">
                          <a:latin typeface="+mn-lt"/>
                        </a:rPr>
                        <a:t>Our music unit will explore listening and singing</a:t>
                      </a:r>
                    </a:p>
                    <a:p>
                      <a:r>
                        <a:rPr lang="en-GB" sz="1000" b="0" i="0" dirty="0">
                          <a:latin typeface="+mn-lt"/>
                        </a:rPr>
                        <a:t>We will d</a:t>
                      </a:r>
                      <a:r>
                        <a:rPr lang="en-GB" sz="1000" b="0" i="1" dirty="0">
                          <a:latin typeface="+mn-lt"/>
                        </a:rPr>
                        <a:t>evelop a sense of rhythm, beat and pulse and learn to play instruments to accompany songs.</a:t>
                      </a:r>
                    </a:p>
                    <a:p>
                      <a:r>
                        <a:rPr lang="en-GB" sz="1000" b="0" i="1" dirty="0">
                          <a:latin typeface="+mn-lt"/>
                        </a:rPr>
                        <a:t>Our singing unit will be based on </a:t>
                      </a:r>
                      <a:r>
                        <a:rPr lang="en-GB" sz="1000" b="1" i="1" dirty="0">
                          <a:latin typeface="+mn-lt"/>
                        </a:rPr>
                        <a:t>The menu Song </a:t>
                      </a:r>
                      <a:r>
                        <a:rPr lang="en-GB" sz="1000" b="0" i="1" dirty="0">
                          <a:latin typeface="+mn-lt"/>
                        </a:rPr>
                        <a:t>and our listening unit is </a:t>
                      </a:r>
                      <a:r>
                        <a:rPr lang="en-GB" sz="1000" b="1" i="1" kern="1200" dirty="0">
                          <a:solidFill>
                            <a:schemeClr val="dk1"/>
                          </a:solidFill>
                          <a:effectLst/>
                          <a:latin typeface="+mn-lt"/>
                          <a:ea typeface="+mn-ea"/>
                          <a:cs typeface="+mn-cs"/>
                        </a:rPr>
                        <a:t>Colonel Hathi’s March’</a:t>
                      </a:r>
                      <a:endParaRPr lang="en-GB" sz="1000" b="1" i="1" dirty="0">
                        <a:latin typeface="+mn-lt"/>
                      </a:endParaRP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DF5D0"/>
                    </a:solidFill>
                  </a:tcPr>
                </a:tc>
                <a:extLst>
                  <a:ext uri="{0D108BD9-81ED-4DB2-BD59-A6C34878D82A}">
                    <a16:rowId xmlns:a16="http://schemas.microsoft.com/office/drawing/2014/main" val="2586172980"/>
                  </a:ext>
                </a:extLst>
              </a:tr>
            </a:tbl>
          </a:graphicData>
        </a:graphic>
      </p:graphicFrame>
      <p:graphicFrame>
        <p:nvGraphicFramePr>
          <p:cNvPr id="34" name="Table 12">
            <a:extLst>
              <a:ext uri="{FF2B5EF4-FFF2-40B4-BE49-F238E27FC236}">
                <a16:creationId xmlns:a16="http://schemas.microsoft.com/office/drawing/2014/main" id="{7D91356E-B8F9-4536-9020-F5EA86F2B091}"/>
              </a:ext>
            </a:extLst>
          </p:cNvPr>
          <p:cNvGraphicFramePr>
            <a:graphicFrameLocks noGrp="1"/>
          </p:cNvGraphicFramePr>
          <p:nvPr>
            <p:extLst>
              <p:ext uri="{D42A27DB-BD31-4B8C-83A1-F6EECF244321}">
                <p14:modId xmlns:p14="http://schemas.microsoft.com/office/powerpoint/2010/main" val="4283791347"/>
              </p:ext>
            </p:extLst>
          </p:nvPr>
        </p:nvGraphicFramePr>
        <p:xfrm>
          <a:off x="5352790" y="3602034"/>
          <a:ext cx="2203265" cy="2886750"/>
        </p:xfrm>
        <a:graphic>
          <a:graphicData uri="http://schemas.openxmlformats.org/drawingml/2006/table">
            <a:tbl>
              <a:tblPr firstRow="1" bandRow="1">
                <a:tableStyleId>{1E171933-4619-4E11-9A3F-F7608DF75F80}</a:tableStyleId>
              </a:tblPr>
              <a:tblGrid>
                <a:gridCol w="2203265">
                  <a:extLst>
                    <a:ext uri="{9D8B030D-6E8A-4147-A177-3AD203B41FA5}">
                      <a16:colId xmlns:a16="http://schemas.microsoft.com/office/drawing/2014/main" val="1911107243"/>
                    </a:ext>
                  </a:extLst>
                </a:gridCol>
              </a:tblGrid>
              <a:tr h="261876">
                <a:tc>
                  <a:txBody>
                    <a:bodyPr/>
                    <a:lstStyle/>
                    <a:p>
                      <a:r>
                        <a:rPr lang="en-GB" sz="1200" i="1" dirty="0"/>
                        <a:t>ART &amp; DESIGN</a:t>
                      </a:r>
                    </a:p>
                  </a:txBody>
                  <a:tcPr>
                    <a:solidFill>
                      <a:srgbClr val="1E2F81"/>
                    </a:solidFill>
                  </a:tcPr>
                </a:tc>
                <a:extLst>
                  <a:ext uri="{0D108BD9-81ED-4DB2-BD59-A6C34878D82A}">
                    <a16:rowId xmlns:a16="http://schemas.microsoft.com/office/drawing/2014/main" val="2461768620"/>
                  </a:ext>
                </a:extLst>
              </a:tr>
              <a:tr h="2612430">
                <a:tc>
                  <a:txBody>
                    <a:bodyPr/>
                    <a:lstStyle/>
                    <a:p>
                      <a:pPr lvl="0"/>
                      <a:r>
                        <a:rPr lang="en-GB" sz="1050" kern="1200" dirty="0">
                          <a:effectLst/>
                        </a:rPr>
                        <a:t>Incorporating our theme of </a:t>
                      </a:r>
                      <a:r>
                        <a:rPr lang="en-GB" sz="1050" b="1" kern="1200" dirty="0">
                          <a:effectLst/>
                        </a:rPr>
                        <a:t>Penguins, Possums and Pigs </a:t>
                      </a:r>
                      <a:r>
                        <a:rPr lang="en-GB" sz="1050" kern="1200" dirty="0">
                          <a:effectLst/>
                        </a:rPr>
                        <a:t>we will learn to develop our drawing skills using </a:t>
                      </a:r>
                      <a:r>
                        <a:rPr lang="en-GB" sz="1050" i="0" kern="1200" dirty="0">
                          <a:solidFill>
                            <a:schemeClr val="dk1"/>
                          </a:solidFill>
                          <a:effectLst/>
                          <a:latin typeface="+mn-lt"/>
                          <a:ea typeface="+mn-ea"/>
                          <a:cs typeface="+mn-cs"/>
                        </a:rPr>
                        <a:t>pencil and pastel</a:t>
                      </a:r>
                    </a:p>
                    <a:p>
                      <a:pPr lvl="0"/>
                      <a:endParaRPr lang="en-GB" sz="1050" i="0" kern="1200" dirty="0">
                        <a:solidFill>
                          <a:schemeClr val="dk1"/>
                        </a:solidFill>
                        <a:effectLst/>
                        <a:latin typeface="+mn-lt"/>
                        <a:ea typeface="+mn-ea"/>
                        <a:cs typeface="+mn-cs"/>
                      </a:endParaRPr>
                    </a:p>
                    <a:p>
                      <a:pPr lvl="0"/>
                      <a:r>
                        <a:rPr lang="en-GB" sz="1050" i="0" kern="1200" dirty="0">
                          <a:solidFill>
                            <a:schemeClr val="dk1"/>
                          </a:solidFill>
                          <a:effectLst/>
                          <a:latin typeface="+mn-lt"/>
                          <a:ea typeface="+mn-ea"/>
                          <a:cs typeface="+mn-cs"/>
                        </a:rPr>
                        <a:t>We will explore materials and learn how to mould manipulate and join malleable materials to create a 3D animal figure selecting suitable techniques and tools.</a:t>
                      </a:r>
                    </a:p>
                    <a:p>
                      <a:pPr lvl="0"/>
                      <a:endParaRPr lang="en-GB" sz="1050" i="0" kern="1200" dirty="0">
                        <a:solidFill>
                          <a:schemeClr val="dk1"/>
                        </a:solidFill>
                        <a:effectLst/>
                        <a:latin typeface="+mn-lt"/>
                        <a:ea typeface="+mn-ea"/>
                        <a:cs typeface="+mn-cs"/>
                      </a:endParaRPr>
                    </a:p>
                    <a:p>
                      <a:endParaRPr lang="en-GB" sz="1050" kern="1200" dirty="0">
                        <a:effectLst/>
                      </a:endParaRPr>
                    </a:p>
                  </a:txBody>
                  <a:tcPr/>
                </a:tc>
                <a:extLst>
                  <a:ext uri="{0D108BD9-81ED-4DB2-BD59-A6C34878D82A}">
                    <a16:rowId xmlns:a16="http://schemas.microsoft.com/office/drawing/2014/main" val="2586172980"/>
                  </a:ext>
                </a:extLst>
              </a:tr>
            </a:tbl>
          </a:graphicData>
        </a:graphic>
      </p:graphicFrame>
      <p:graphicFrame>
        <p:nvGraphicFramePr>
          <p:cNvPr id="35" name="Table 12">
            <a:extLst>
              <a:ext uri="{FF2B5EF4-FFF2-40B4-BE49-F238E27FC236}">
                <a16:creationId xmlns:a16="http://schemas.microsoft.com/office/drawing/2014/main" id="{1D0FB0F1-6478-459B-88E9-376DF705FD44}"/>
              </a:ext>
            </a:extLst>
          </p:cNvPr>
          <p:cNvGraphicFramePr>
            <a:graphicFrameLocks noGrp="1"/>
          </p:cNvGraphicFramePr>
          <p:nvPr>
            <p:extLst>
              <p:ext uri="{D42A27DB-BD31-4B8C-83A1-F6EECF244321}">
                <p14:modId xmlns:p14="http://schemas.microsoft.com/office/powerpoint/2010/main" val="1959815070"/>
              </p:ext>
            </p:extLst>
          </p:nvPr>
        </p:nvGraphicFramePr>
        <p:xfrm>
          <a:off x="7634341" y="3595483"/>
          <a:ext cx="2131959" cy="2912073"/>
        </p:xfrm>
        <a:graphic>
          <a:graphicData uri="http://schemas.openxmlformats.org/drawingml/2006/table">
            <a:tbl>
              <a:tblPr firstRow="1" bandRow="1">
                <a:tableStyleId>{9DCAF9ED-07DC-4A11-8D7F-57B35C25682E}</a:tableStyleId>
              </a:tblPr>
              <a:tblGrid>
                <a:gridCol w="2131959">
                  <a:extLst>
                    <a:ext uri="{9D8B030D-6E8A-4147-A177-3AD203B41FA5}">
                      <a16:colId xmlns:a16="http://schemas.microsoft.com/office/drawing/2014/main" val="1911107243"/>
                    </a:ext>
                  </a:extLst>
                </a:gridCol>
              </a:tblGrid>
              <a:tr h="282998">
                <a:tc>
                  <a:txBody>
                    <a:bodyPr/>
                    <a:lstStyle/>
                    <a:p>
                      <a:r>
                        <a:rPr lang="en-GB" sz="1200" i="1" dirty="0"/>
                        <a:t>SCIENCE</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4CC13"/>
                    </a:solidFill>
                  </a:tcPr>
                </a:tc>
                <a:extLst>
                  <a:ext uri="{0D108BD9-81ED-4DB2-BD59-A6C34878D82A}">
                    <a16:rowId xmlns:a16="http://schemas.microsoft.com/office/drawing/2014/main" val="2461768620"/>
                  </a:ext>
                </a:extLst>
              </a:tr>
              <a:tr h="2629075">
                <a:tc>
                  <a:txBody>
                    <a:bodyPr/>
                    <a:lstStyle/>
                    <a:p>
                      <a:r>
                        <a:rPr lang="en-GB" sz="1050" b="0" i="0" dirty="0"/>
                        <a:t>Using our theme of </a:t>
                      </a:r>
                      <a:r>
                        <a:rPr lang="en-GB" sz="1050" b="1" i="0" dirty="0"/>
                        <a:t>Penguins, Possums and Pigs </a:t>
                      </a:r>
                      <a:r>
                        <a:rPr lang="en-GB" sz="1050" b="0" i="0" dirty="0"/>
                        <a:t>we will learn how to classify animals</a:t>
                      </a:r>
                    </a:p>
                    <a:p>
                      <a:pPr lvl="0"/>
                      <a:r>
                        <a:rPr lang="en-GB" sz="1050" i="0" kern="1200" dirty="0">
                          <a:solidFill>
                            <a:schemeClr val="dk1"/>
                          </a:solidFill>
                          <a:effectLst/>
                          <a:latin typeface="+mn-lt"/>
                          <a:ea typeface="+mn-ea"/>
                          <a:cs typeface="+mn-cs"/>
                        </a:rPr>
                        <a:t>We will begin to understand  the basic features that different animals (other than humans) have. </a:t>
                      </a:r>
                    </a:p>
                    <a:p>
                      <a:pPr lvl="0"/>
                      <a:endParaRPr lang="en-GB" sz="1050" i="0" kern="1200" dirty="0">
                        <a:solidFill>
                          <a:schemeClr val="dk1"/>
                        </a:solidFill>
                        <a:effectLst/>
                        <a:latin typeface="+mn-lt"/>
                        <a:ea typeface="+mn-ea"/>
                        <a:cs typeface="+mn-cs"/>
                      </a:endParaRPr>
                    </a:p>
                    <a:p>
                      <a:pPr lvl="0"/>
                      <a:r>
                        <a:rPr lang="en-GB" sz="1050" i="0" kern="1200" dirty="0">
                          <a:solidFill>
                            <a:schemeClr val="dk1"/>
                          </a:solidFill>
                          <a:effectLst/>
                          <a:latin typeface="+mn-lt"/>
                          <a:ea typeface="+mn-ea"/>
                          <a:cs typeface="+mn-cs"/>
                        </a:rPr>
                        <a:t>We will compare, sort and group animals from around the world by different criteria – e.g. body parts, diet. </a:t>
                      </a:r>
                    </a:p>
                    <a:p>
                      <a:pPr lvl="0"/>
                      <a:r>
                        <a:rPr lang="en-GB" sz="1050" i="0" kern="1200" dirty="0">
                          <a:solidFill>
                            <a:schemeClr val="dk1"/>
                          </a:solidFill>
                          <a:effectLst/>
                          <a:latin typeface="+mn-lt"/>
                          <a:ea typeface="+mn-ea"/>
                          <a:cs typeface="+mn-cs"/>
                        </a:rPr>
                        <a:t>We will explore what animals need to stay healthy and happy</a:t>
                      </a:r>
                      <a:endParaRPr lang="en-GB" sz="1050" kern="1200" dirty="0">
                        <a:solidFill>
                          <a:schemeClr val="dk1"/>
                        </a:solidFill>
                        <a:effectLst/>
                        <a:latin typeface="+mn-lt"/>
                        <a:ea typeface="+mn-ea"/>
                        <a:cs typeface="+mn-cs"/>
                      </a:endParaRP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DF5D0"/>
                    </a:solidFill>
                  </a:tcPr>
                </a:tc>
                <a:extLst>
                  <a:ext uri="{0D108BD9-81ED-4DB2-BD59-A6C34878D82A}">
                    <a16:rowId xmlns:a16="http://schemas.microsoft.com/office/drawing/2014/main" val="2586172980"/>
                  </a:ext>
                </a:extLst>
              </a:tr>
            </a:tbl>
          </a:graphicData>
        </a:graphic>
      </p:graphicFrame>
      <p:graphicFrame>
        <p:nvGraphicFramePr>
          <p:cNvPr id="36" name="Table 12">
            <a:extLst>
              <a:ext uri="{FF2B5EF4-FFF2-40B4-BE49-F238E27FC236}">
                <a16:creationId xmlns:a16="http://schemas.microsoft.com/office/drawing/2014/main" id="{E5A04656-E215-4186-87B2-23B6AD36074E}"/>
              </a:ext>
            </a:extLst>
          </p:cNvPr>
          <p:cNvGraphicFramePr>
            <a:graphicFrameLocks noGrp="1"/>
          </p:cNvGraphicFramePr>
          <p:nvPr>
            <p:extLst>
              <p:ext uri="{D42A27DB-BD31-4B8C-83A1-F6EECF244321}">
                <p14:modId xmlns:p14="http://schemas.microsoft.com/office/powerpoint/2010/main" val="3610965215"/>
              </p:ext>
            </p:extLst>
          </p:nvPr>
        </p:nvGraphicFramePr>
        <p:xfrm>
          <a:off x="9856342" y="3428340"/>
          <a:ext cx="2210687" cy="1864906"/>
        </p:xfrm>
        <a:graphic>
          <a:graphicData uri="http://schemas.openxmlformats.org/drawingml/2006/table">
            <a:tbl>
              <a:tblPr firstRow="1" bandRow="1">
                <a:tableStyleId>{1E171933-4619-4E11-9A3F-F7608DF75F80}</a:tableStyleId>
              </a:tblPr>
              <a:tblGrid>
                <a:gridCol w="2210687">
                  <a:extLst>
                    <a:ext uri="{9D8B030D-6E8A-4147-A177-3AD203B41FA5}">
                      <a16:colId xmlns:a16="http://schemas.microsoft.com/office/drawing/2014/main" val="1911107243"/>
                    </a:ext>
                  </a:extLst>
                </a:gridCol>
              </a:tblGrid>
              <a:tr h="333286">
                <a:tc>
                  <a:txBody>
                    <a:bodyPr/>
                    <a:lstStyle/>
                    <a:p>
                      <a:r>
                        <a:rPr lang="en-GB" sz="1200" i="1" dirty="0"/>
                        <a:t>PE</a:t>
                      </a:r>
                    </a:p>
                  </a:txBody>
                  <a:tcPr>
                    <a:solidFill>
                      <a:srgbClr val="1E2F81"/>
                    </a:solidFill>
                  </a:tcPr>
                </a:tc>
                <a:extLst>
                  <a:ext uri="{0D108BD9-81ED-4DB2-BD59-A6C34878D82A}">
                    <a16:rowId xmlns:a16="http://schemas.microsoft.com/office/drawing/2014/main" val="2461768620"/>
                  </a:ext>
                </a:extLst>
              </a:tr>
              <a:tr h="1449653">
                <a:tc>
                  <a:txBody>
                    <a:bodyPr/>
                    <a:lstStyle/>
                    <a:p>
                      <a:r>
                        <a:rPr lang="en-GB" sz="1050" kern="1200" dirty="0">
                          <a:effectLst/>
                        </a:rPr>
                        <a:t>We will focus on being </a:t>
                      </a:r>
                      <a:r>
                        <a:rPr lang="en-GB" sz="1050" b="1" kern="1200" dirty="0">
                          <a:effectLst/>
                        </a:rPr>
                        <a:t>active and healthy in both body and mind</a:t>
                      </a:r>
                      <a:r>
                        <a:rPr lang="en-GB" sz="1050" kern="1200" dirty="0">
                          <a:effectLst/>
                        </a:rPr>
                        <a:t> and develop our fundamental movement skills of running, hopping, jumping, throwing, catching and kicking. We will also explore dance movements through a theme.</a:t>
                      </a:r>
                    </a:p>
                  </a:txBody>
                  <a:tcPr/>
                </a:tc>
                <a:extLst>
                  <a:ext uri="{0D108BD9-81ED-4DB2-BD59-A6C34878D82A}">
                    <a16:rowId xmlns:a16="http://schemas.microsoft.com/office/drawing/2014/main" val="2586172980"/>
                  </a:ext>
                </a:extLst>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808946701"/>
              </p:ext>
            </p:extLst>
          </p:nvPr>
        </p:nvGraphicFramePr>
        <p:xfrm>
          <a:off x="230364" y="5495448"/>
          <a:ext cx="4977828" cy="1012109"/>
        </p:xfrm>
        <a:graphic>
          <a:graphicData uri="http://schemas.openxmlformats.org/drawingml/2006/table">
            <a:tbl>
              <a:tblPr firstRow="1" bandRow="1">
                <a:tableStyleId>{9DCAF9ED-07DC-4A11-8D7F-57B35C25682E}</a:tableStyleId>
              </a:tblPr>
              <a:tblGrid>
                <a:gridCol w="4977828">
                  <a:extLst>
                    <a:ext uri="{9D8B030D-6E8A-4147-A177-3AD203B41FA5}">
                      <a16:colId xmlns:a16="http://schemas.microsoft.com/office/drawing/2014/main" val="1324990426"/>
                    </a:ext>
                  </a:extLst>
                </a:gridCol>
              </a:tblGrid>
              <a:tr h="237008">
                <a:tc>
                  <a:txBody>
                    <a:bodyPr/>
                    <a:lstStyle/>
                    <a:p>
                      <a:r>
                        <a:rPr lang="en-GB" sz="1200" i="1" dirty="0"/>
                        <a:t>PSHE</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4CC13"/>
                    </a:solidFill>
                  </a:tcPr>
                </a:tc>
                <a:extLst>
                  <a:ext uri="{0D108BD9-81ED-4DB2-BD59-A6C34878D82A}">
                    <a16:rowId xmlns:a16="http://schemas.microsoft.com/office/drawing/2014/main" val="4086134767"/>
                  </a:ext>
                </a:extLst>
              </a:tr>
              <a:tr h="737789">
                <a:tc>
                  <a:txBody>
                    <a:bodyPr/>
                    <a:lstStyle/>
                    <a:p>
                      <a:r>
                        <a:rPr lang="en-GB" sz="1050" b="0" i="1" dirty="0"/>
                        <a:t>During the first half of the </a:t>
                      </a:r>
                      <a:r>
                        <a:rPr lang="en-GB" sz="1050" b="0" i="1"/>
                        <a:t>Autumn Term, </a:t>
                      </a:r>
                      <a:r>
                        <a:rPr lang="en-GB" sz="1050" b="0" i="1" dirty="0"/>
                        <a:t>we will focus on the theme of </a:t>
                      </a:r>
                      <a:r>
                        <a:rPr lang="en-GB" sz="1050" b="1" i="1" dirty="0"/>
                        <a:t>Me and My Relationships. </a:t>
                      </a:r>
                      <a:r>
                        <a:rPr lang="en-GB" sz="1050" b="0" i="1" dirty="0"/>
                        <a:t>This will cover; Classroom Rules, Our Feelings, Feelings and Bodies, Special People, Good Friends and Listening</a:t>
                      </a:r>
                    </a:p>
                  </a:txBody>
                  <a:tcPr>
                    <a:lnL w="12700" cap="flat" cmpd="sng" algn="ctr">
                      <a:solidFill>
                        <a:srgbClr val="F4CC13"/>
                      </a:solidFill>
                      <a:prstDash val="solid"/>
                      <a:round/>
                      <a:headEnd type="none" w="med" len="med"/>
                      <a:tailEnd type="none" w="med" len="med"/>
                    </a:lnL>
                    <a:lnR w="12700" cap="flat" cmpd="sng" algn="ctr">
                      <a:solidFill>
                        <a:srgbClr val="F4CC13"/>
                      </a:solidFill>
                      <a:prstDash val="solid"/>
                      <a:round/>
                      <a:headEnd type="none" w="med" len="med"/>
                      <a:tailEnd type="none" w="med" len="med"/>
                    </a:lnR>
                    <a:lnT w="12700" cap="flat" cmpd="sng" algn="ctr">
                      <a:solidFill>
                        <a:srgbClr val="F4CC13"/>
                      </a:solidFill>
                      <a:prstDash val="solid"/>
                      <a:round/>
                      <a:headEnd type="none" w="med" len="med"/>
                      <a:tailEnd type="none" w="med" len="med"/>
                    </a:lnT>
                    <a:lnB w="12700" cap="flat" cmpd="sng" algn="ctr">
                      <a:solidFill>
                        <a:srgbClr val="F4CC13"/>
                      </a:solidFill>
                      <a:prstDash val="solid"/>
                      <a:round/>
                      <a:headEnd type="none" w="med" len="med"/>
                      <a:tailEnd type="none" w="med" len="med"/>
                    </a:lnB>
                    <a:solidFill>
                      <a:srgbClr val="FDF5D0"/>
                    </a:solidFill>
                  </a:tcPr>
                </a:tc>
                <a:extLst>
                  <a:ext uri="{0D108BD9-81ED-4DB2-BD59-A6C34878D82A}">
                    <a16:rowId xmlns:a16="http://schemas.microsoft.com/office/drawing/2014/main" val="323092736"/>
                  </a:ext>
                </a:extLst>
              </a:tr>
            </a:tbl>
          </a:graphicData>
        </a:graphic>
      </p:graphicFrame>
      <p:pic>
        <p:nvPicPr>
          <p:cNvPr id="16" name="Picture 15" descr="A picture containing text, drawing&#10;&#10;Description automatically generated">
            <a:extLst>
              <a:ext uri="{FF2B5EF4-FFF2-40B4-BE49-F238E27FC236}">
                <a16:creationId xmlns:a16="http://schemas.microsoft.com/office/drawing/2014/main" id="{4FA007E2-1776-4FE3-9738-9B58089F045A}"/>
              </a:ext>
            </a:extLst>
          </p:cNvPr>
          <p:cNvPicPr>
            <a:picLocks noChangeAspect="1"/>
          </p:cNvPicPr>
          <p:nvPr/>
        </p:nvPicPr>
        <p:blipFill>
          <a:blip r:embed="rId2"/>
          <a:stretch>
            <a:fillRect/>
          </a:stretch>
        </p:blipFill>
        <p:spPr>
          <a:xfrm>
            <a:off x="10047511" y="5293246"/>
            <a:ext cx="1841654" cy="1433135"/>
          </a:xfrm>
          <a:prstGeom prst="rect">
            <a:avLst/>
          </a:prstGeom>
        </p:spPr>
      </p:pic>
    </p:spTree>
    <p:extLst>
      <p:ext uri="{BB962C8B-B14F-4D97-AF65-F5344CB8AC3E}">
        <p14:creationId xmlns:p14="http://schemas.microsoft.com/office/powerpoint/2010/main" val="3490200576"/>
      </p:ext>
    </p:extLst>
  </p:cSld>
  <p:clrMapOvr>
    <a:masterClrMapping/>
  </p:clrMapOvr>
</p:sld>
</file>

<file path=ppt/theme/theme1.xml><?xml version="1.0" encoding="utf-8"?>
<a:theme xmlns:a="http://schemas.openxmlformats.org/drawingml/2006/main" name="BrushVTI">
  <a:themeElements>
    <a:clrScheme name="AnalogousFromDarkSeedLeftStep">
      <a:dk1>
        <a:srgbClr val="000000"/>
      </a:dk1>
      <a:lt1>
        <a:srgbClr val="FFFFFF"/>
      </a:lt1>
      <a:dk2>
        <a:srgbClr val="243441"/>
      </a:dk2>
      <a:lt2>
        <a:srgbClr val="E2E8E2"/>
      </a:lt2>
      <a:accent1>
        <a:srgbClr val="D63AD5"/>
      </a:accent1>
      <a:accent2>
        <a:srgbClr val="8831C6"/>
      </a:accent2>
      <a:accent3>
        <a:srgbClr val="5F46D8"/>
      </a:accent3>
      <a:accent4>
        <a:srgbClr val="3459C7"/>
      </a:accent4>
      <a:accent5>
        <a:srgbClr val="3AA2D6"/>
      </a:accent5>
      <a:accent6>
        <a:srgbClr val="25B5AA"/>
      </a:accent6>
      <a:hlink>
        <a:srgbClr val="3F7FBF"/>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26585882592B447828298505CABB829" ma:contentTypeVersion="19" ma:contentTypeDescription="Create a new document." ma:contentTypeScope="" ma:versionID="5c99d0ec6e5bc084bf4b6f2f8df82663">
  <xsd:schema xmlns:xsd="http://www.w3.org/2001/XMLSchema" xmlns:xs="http://www.w3.org/2001/XMLSchema" xmlns:p="http://schemas.microsoft.com/office/2006/metadata/properties" xmlns:ns2="3d7d4e20-ff04-4bd0-a4b8-3d1551740078" xmlns:ns3="49a2ec5a-826a-4fa9-a591-8e3a51b6f1b5" targetNamespace="http://schemas.microsoft.com/office/2006/metadata/properties" ma:root="true" ma:fieldsID="a8f3af90f1544dd80a7c54025abbe9ea" ns2:_="" ns3:_="">
    <xsd:import namespace="3d7d4e20-ff04-4bd0-a4b8-3d1551740078"/>
    <xsd:import namespace="49a2ec5a-826a-4fa9-a591-8e3a51b6f1b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7d4e20-ff04-4bd0-a4b8-3d15517400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f3806f7-ffeb-42ea-b64f-8be0da780f4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9a2ec5a-826a-4fa9-a591-8e3a51b6f1b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42ed5bd-7614-4295-bd63-575b8be47754}" ma:internalName="TaxCatchAll" ma:showField="CatchAllData" ma:web="49a2ec5a-826a-4fa9-a591-8e3a51b6f1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3d7d4e20-ff04-4bd0-a4b8-3d1551740078" xsi:nil="true"/>
    <lcf76f155ced4ddcb4097134ff3c332f xmlns="3d7d4e20-ff04-4bd0-a4b8-3d1551740078">
      <Terms xmlns="http://schemas.microsoft.com/office/infopath/2007/PartnerControls"/>
    </lcf76f155ced4ddcb4097134ff3c332f>
    <TaxCatchAll xmlns="49a2ec5a-826a-4fa9-a591-8e3a51b6f1b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DE1F147-7EDB-476B-AB00-86CE49F09E74}"/>
</file>

<file path=customXml/itemProps2.xml><?xml version="1.0" encoding="utf-8"?>
<ds:datastoreItem xmlns:ds="http://schemas.openxmlformats.org/officeDocument/2006/customXml" ds:itemID="{F2455B2D-BAB7-438A-85DA-0266A24CB79F}">
  <ds:schemaRefs>
    <ds:schemaRef ds:uri="http://purl.org/dc/terms/"/>
    <ds:schemaRef ds:uri="http://schemas.openxmlformats.org/package/2006/metadata/core-properties"/>
    <ds:schemaRef ds:uri="16c05727-aa75-4e4a-9b5f-8a80a1165891"/>
    <ds:schemaRef ds:uri="http://schemas.microsoft.com/office/2006/documentManagement/types"/>
    <ds:schemaRef ds:uri="http://purl.org/dc/elements/1.1/"/>
    <ds:schemaRef ds:uri="http://schemas.microsoft.com/office/2006/metadata/properties"/>
    <ds:schemaRef ds:uri="http://schemas.microsoft.com/office/infopath/2007/PartnerControls"/>
    <ds:schemaRef ds:uri="71af3243-3dd4-4a8d-8c0d-dd76da1f02a5"/>
    <ds:schemaRef ds:uri="http://www.w3.org/XML/1998/namespace"/>
    <ds:schemaRef ds:uri="http://purl.org/dc/dcmitype/"/>
    <ds:schemaRef ds:uri="3d7d4e20-ff04-4bd0-a4b8-3d1551740078"/>
    <ds:schemaRef ds:uri="49a2ec5a-826a-4fa9-a591-8e3a51b6f1b5"/>
  </ds:schemaRefs>
</ds:datastoreItem>
</file>

<file path=customXml/itemProps3.xml><?xml version="1.0" encoding="utf-8"?>
<ds:datastoreItem xmlns:ds="http://schemas.openxmlformats.org/officeDocument/2006/customXml" ds:itemID="{D8C6403A-684A-431F-8F36-A24C99E286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732</Words>
  <Application>Microsoft Office PowerPoint</Application>
  <PresentationFormat>Widescreen</PresentationFormat>
  <Paragraphs>39</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Century Gothic</vt:lpstr>
      <vt:lpstr>Elephant</vt:lpstr>
      <vt:lpstr>BrushVTI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2020-05-04T21:46:56Z</dcterms:created>
  <dcterms:modified xsi:type="dcterms:W3CDTF">2025-09-19T12:27:18Z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0x010100F26585882592B447828298505CABB829</vt:lpwstr>
  </property>
  <property fmtid="{D5CDD505-2E9C-101B-9397-08002B2CF9AE}" pid="3" name="MediaServiceImageTags">
    <vt:lpwstr/>
  </property>
</Properties>
</file>