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89" r:id="rId4"/>
  </p:sldMasterIdLst>
  <p:sldIdLst>
    <p:sldId id="29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272"/>
    <a:srgbClr val="FDF5D0"/>
    <a:srgbClr val="1E2F81"/>
    <a:srgbClr val="5F46D8"/>
    <a:srgbClr val="F4CC13"/>
    <a:srgbClr val="8831C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6742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534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3681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69339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4715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4995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33164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9635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3168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326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96908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214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11/1/2025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8566147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77" r:id="rId3"/>
    <p:sldLayoutId id="2147483778" r:id="rId4"/>
    <p:sldLayoutId id="2147483779" r:id="rId5"/>
    <p:sldLayoutId id="2147483780" r:id="rId6"/>
    <p:sldLayoutId id="2147483781" r:id="rId7"/>
    <p:sldLayoutId id="2147483782" r:id="rId8"/>
    <p:sldLayoutId id="2147483783" r:id="rId9"/>
    <p:sldLayoutId id="2147483786" r:id="rId10"/>
    <p:sldLayoutId id="2147483784" r:id="rId11"/>
    <p:sldLayoutId id="2147483785"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77DD221B-C100-451D-9142-EC420571B688}"/>
              </a:ext>
            </a:extLst>
          </p:cNvPr>
          <p:cNvGraphicFramePr>
            <a:graphicFrameLocks noGrp="1"/>
          </p:cNvGraphicFramePr>
          <p:nvPr>
            <p:extLst>
              <p:ext uri="{D42A27DB-BD31-4B8C-83A1-F6EECF244321}">
                <p14:modId xmlns:p14="http://schemas.microsoft.com/office/powerpoint/2010/main" val="2780089710"/>
              </p:ext>
            </p:extLst>
          </p:nvPr>
        </p:nvGraphicFramePr>
        <p:xfrm>
          <a:off x="260922" y="234295"/>
          <a:ext cx="2330450" cy="2315224"/>
        </p:xfrm>
        <a:graphic>
          <a:graphicData uri="http://schemas.openxmlformats.org/drawingml/2006/table">
            <a:tbl>
              <a:tblPr firstRow="1" bandRow="1">
                <a:tableStyleId>{1E171933-4619-4E11-9A3F-F7608DF75F80}</a:tableStyleId>
              </a:tblPr>
              <a:tblGrid>
                <a:gridCol w="2330450">
                  <a:extLst>
                    <a:ext uri="{9D8B030D-6E8A-4147-A177-3AD203B41FA5}">
                      <a16:colId xmlns:a16="http://schemas.microsoft.com/office/drawing/2014/main" val="1911107243"/>
                    </a:ext>
                  </a:extLst>
                </a:gridCol>
              </a:tblGrid>
              <a:tr h="303544">
                <a:tc>
                  <a:txBody>
                    <a:bodyPr/>
                    <a:lstStyle/>
                    <a:p>
                      <a:r>
                        <a:rPr lang="en-GB" sz="1200" dirty="0"/>
                        <a:t>ENGLISH</a:t>
                      </a:r>
                      <a:endParaRPr lang="en-GB" sz="1200" i="1" dirty="0"/>
                    </a:p>
                  </a:txBody>
                  <a:tcPr>
                    <a:solidFill>
                      <a:srgbClr val="1E2F81"/>
                    </a:solidFill>
                  </a:tcPr>
                </a:tc>
                <a:extLst>
                  <a:ext uri="{0D108BD9-81ED-4DB2-BD59-A6C34878D82A}">
                    <a16:rowId xmlns:a16="http://schemas.microsoft.com/office/drawing/2014/main" val="2461768620"/>
                  </a:ext>
                </a:extLst>
              </a:tr>
              <a:tr h="2007064">
                <a:tc>
                  <a:txBody>
                    <a:bodyPr/>
                    <a:lstStyle/>
                    <a:p>
                      <a:r>
                        <a:rPr lang="en-GB" sz="1050" b="0" kern="1200" dirty="0">
                          <a:effectLst/>
                        </a:rPr>
                        <a:t>This half term we will focus on revising, using and applying our phonic skills from our phonics lessons to help compose and write, read back and edit simple sentences which</a:t>
                      </a:r>
                      <a:r>
                        <a:rPr lang="en-GB" sz="1050" b="0" kern="1200" baseline="0" dirty="0">
                          <a:effectLst/>
                        </a:rPr>
                        <a:t> make sense</a:t>
                      </a:r>
                      <a:r>
                        <a:rPr lang="en-GB" sz="1050" b="0" kern="1200" dirty="0">
                          <a:effectLst/>
                        </a:rPr>
                        <a:t>. We will develop our understanding of how sentences are formed identifying and using verbs, subjects, pronouns and adverbials of where. Our focus book will be </a:t>
                      </a:r>
                      <a:r>
                        <a:rPr lang="en-GB" sz="1050" b="1" kern="1200" dirty="0">
                          <a:effectLst/>
                        </a:rPr>
                        <a:t>Traction Man is here.</a:t>
                      </a:r>
                    </a:p>
                  </a:txBody>
                  <a:tcPr/>
                </a:tc>
                <a:extLst>
                  <a:ext uri="{0D108BD9-81ED-4DB2-BD59-A6C34878D82A}">
                    <a16:rowId xmlns:a16="http://schemas.microsoft.com/office/drawing/2014/main" val="2586172980"/>
                  </a:ext>
                </a:extLst>
              </a:tr>
            </a:tbl>
          </a:graphicData>
        </a:graphic>
      </p:graphicFrame>
      <p:sp>
        <p:nvSpPr>
          <p:cNvPr id="14" name="TextBox 13">
            <a:extLst>
              <a:ext uri="{FF2B5EF4-FFF2-40B4-BE49-F238E27FC236}">
                <a16:creationId xmlns:a16="http://schemas.microsoft.com/office/drawing/2014/main" id="{7F19CB69-12B4-4C50-9D78-9FAF137E7EBB}"/>
              </a:ext>
            </a:extLst>
          </p:cNvPr>
          <p:cNvSpPr txBox="1"/>
          <p:nvPr/>
        </p:nvSpPr>
        <p:spPr>
          <a:xfrm>
            <a:off x="124969" y="6476340"/>
            <a:ext cx="11725275" cy="369332"/>
          </a:xfrm>
          <a:prstGeom prst="rect">
            <a:avLst/>
          </a:prstGeom>
          <a:noFill/>
        </p:spPr>
        <p:txBody>
          <a:bodyPr wrap="square" rtlCol="0">
            <a:spAutoFit/>
          </a:bodyPr>
          <a:lstStyle/>
          <a:p>
            <a:pPr algn="ctr"/>
            <a:r>
              <a:rPr lang="en-GB" b="1" dirty="0"/>
              <a:t>Our school helps us to walk with Jesus, to be the best that we can be.</a:t>
            </a:r>
            <a:endParaRPr lang="en-GB" dirty="0"/>
          </a:p>
        </p:txBody>
      </p:sp>
      <p:graphicFrame>
        <p:nvGraphicFramePr>
          <p:cNvPr id="24" name="Table 12">
            <a:extLst>
              <a:ext uri="{FF2B5EF4-FFF2-40B4-BE49-F238E27FC236}">
                <a16:creationId xmlns:a16="http://schemas.microsoft.com/office/drawing/2014/main" id="{3327ECC4-5D8C-4923-8606-8062852769E3}"/>
              </a:ext>
            </a:extLst>
          </p:cNvPr>
          <p:cNvGraphicFramePr>
            <a:graphicFrameLocks noGrp="1"/>
          </p:cNvGraphicFramePr>
          <p:nvPr>
            <p:extLst>
              <p:ext uri="{D42A27DB-BD31-4B8C-83A1-F6EECF244321}">
                <p14:modId xmlns:p14="http://schemas.microsoft.com/office/powerpoint/2010/main" val="2877252683"/>
              </p:ext>
            </p:extLst>
          </p:nvPr>
        </p:nvGraphicFramePr>
        <p:xfrm>
          <a:off x="5362004" y="232706"/>
          <a:ext cx="6705027" cy="1243987"/>
        </p:xfrm>
        <a:graphic>
          <a:graphicData uri="http://schemas.openxmlformats.org/drawingml/2006/table">
            <a:tbl>
              <a:tblPr firstRow="1" bandRow="1">
                <a:tableStyleId>{7E9639D4-E3E2-4D34-9284-5A2195B3D0D7}</a:tableStyleId>
              </a:tblPr>
              <a:tblGrid>
                <a:gridCol w="6705027">
                  <a:extLst>
                    <a:ext uri="{9D8B030D-6E8A-4147-A177-3AD203B41FA5}">
                      <a16:colId xmlns:a16="http://schemas.microsoft.com/office/drawing/2014/main" val="1911107243"/>
                    </a:ext>
                  </a:extLst>
                </a:gridCol>
              </a:tblGrid>
              <a:tr h="302983">
                <a:tc>
                  <a:txBody>
                    <a:bodyPr/>
                    <a:lstStyle/>
                    <a:p>
                      <a:pPr algn="ctr"/>
                      <a:r>
                        <a:rPr lang="en-GB" sz="1200" i="1" dirty="0"/>
                        <a:t>YEAR 1 – AUTUMN</a:t>
                      </a:r>
                      <a:r>
                        <a:rPr lang="en-GB" sz="1200" i="1" baseline="0" dirty="0"/>
                        <a:t> 2 </a:t>
                      </a:r>
                      <a:r>
                        <a:rPr lang="en-GB" sz="1200" i="1" dirty="0"/>
                        <a:t>TOPIC PLAN</a:t>
                      </a:r>
                    </a:p>
                  </a:txBody>
                  <a:tcPr/>
                </a:tc>
                <a:extLst>
                  <a:ext uri="{0D108BD9-81ED-4DB2-BD59-A6C34878D82A}">
                    <a16:rowId xmlns:a16="http://schemas.microsoft.com/office/drawing/2014/main" val="2461768620"/>
                  </a:ext>
                </a:extLst>
              </a:tr>
              <a:tr h="941004">
                <a:tc>
                  <a:txBody>
                    <a:bodyPr/>
                    <a:lstStyle/>
                    <a:p>
                      <a:r>
                        <a:rPr lang="en-GB" sz="1050" b="1" i="0" dirty="0"/>
                        <a:t>Both myself, Mrs Allen and Miss Davis are excited to work with you on another exciting topic. We are so proud of the determination</a:t>
                      </a:r>
                      <a:r>
                        <a:rPr lang="en-GB" sz="1050" b="1" i="0" baseline="0" dirty="0"/>
                        <a:t> </a:t>
                      </a:r>
                      <a:r>
                        <a:rPr lang="en-GB" sz="1050" b="1" i="0" dirty="0"/>
                        <a:t>and independence you showed in Autumn 1 and are excited to see what you can do this half term. Our learning will focus on our topic of Family Album, where we will learn all about the history of toys and explore which toys our grandparents played with. The curriculum map explains more about what you will learn during your second half term in Year One.</a:t>
                      </a:r>
                    </a:p>
                  </a:txBody>
                  <a:tcPr/>
                </a:tc>
                <a:extLst>
                  <a:ext uri="{0D108BD9-81ED-4DB2-BD59-A6C34878D82A}">
                    <a16:rowId xmlns:a16="http://schemas.microsoft.com/office/drawing/2014/main" val="2586172980"/>
                  </a:ext>
                </a:extLst>
              </a:tr>
            </a:tbl>
          </a:graphicData>
        </a:graphic>
      </p:graphicFrame>
      <p:graphicFrame>
        <p:nvGraphicFramePr>
          <p:cNvPr id="26" name="Table 12">
            <a:extLst>
              <a:ext uri="{FF2B5EF4-FFF2-40B4-BE49-F238E27FC236}">
                <a16:creationId xmlns:a16="http://schemas.microsoft.com/office/drawing/2014/main" id="{06BEB610-165E-4A57-92C3-E659EED10C55}"/>
              </a:ext>
            </a:extLst>
          </p:cNvPr>
          <p:cNvGraphicFramePr>
            <a:graphicFrameLocks noGrp="1"/>
          </p:cNvGraphicFramePr>
          <p:nvPr>
            <p:extLst>
              <p:ext uri="{D42A27DB-BD31-4B8C-83A1-F6EECF244321}">
                <p14:modId xmlns:p14="http://schemas.microsoft.com/office/powerpoint/2010/main" val="4030358445"/>
              </p:ext>
            </p:extLst>
          </p:nvPr>
        </p:nvGraphicFramePr>
        <p:xfrm>
          <a:off x="5346700" y="1551509"/>
          <a:ext cx="4148581" cy="1280160"/>
        </p:xfrm>
        <a:graphic>
          <a:graphicData uri="http://schemas.openxmlformats.org/drawingml/2006/table">
            <a:tbl>
              <a:tblPr firstRow="1" bandRow="1">
                <a:tableStyleId>{1E171933-4619-4E11-9A3F-F7608DF75F80}</a:tableStyleId>
              </a:tblPr>
              <a:tblGrid>
                <a:gridCol w="4148581">
                  <a:extLst>
                    <a:ext uri="{9D8B030D-6E8A-4147-A177-3AD203B41FA5}">
                      <a16:colId xmlns:a16="http://schemas.microsoft.com/office/drawing/2014/main" val="1911107243"/>
                    </a:ext>
                  </a:extLst>
                </a:gridCol>
              </a:tblGrid>
              <a:tr h="269920">
                <a:tc>
                  <a:txBody>
                    <a:bodyPr/>
                    <a:lstStyle/>
                    <a:p>
                      <a:r>
                        <a:rPr lang="en-GB" sz="1200" i="1" dirty="0"/>
                        <a:t>RE</a:t>
                      </a:r>
                    </a:p>
                  </a:txBody>
                  <a:tcPr>
                    <a:solidFill>
                      <a:srgbClr val="1E2F81"/>
                    </a:solidFill>
                  </a:tcPr>
                </a:tc>
                <a:extLst>
                  <a:ext uri="{0D108BD9-81ED-4DB2-BD59-A6C34878D82A}">
                    <a16:rowId xmlns:a16="http://schemas.microsoft.com/office/drawing/2014/main" val="2461768620"/>
                  </a:ext>
                </a:extLst>
              </a:tr>
              <a:tr h="969667">
                <a:tc>
                  <a:txBody>
                    <a:bodyPr/>
                    <a:lstStyle/>
                    <a:p>
                      <a:r>
                        <a:rPr lang="en-GB" sz="1000" b="0" i="0" dirty="0"/>
                        <a:t>During this second half term we will focus on Christmas and explore why Christians, give and receive gifts. </a:t>
                      </a:r>
                    </a:p>
                    <a:p>
                      <a:r>
                        <a:rPr lang="en-GB" sz="1000" b="0" i="0" dirty="0"/>
                        <a:t>We will explore the best gifts and gifts that money can’t buy. We will develop our understanding that </a:t>
                      </a:r>
                      <a:r>
                        <a:rPr lang="en-GB" sz="1000" b="1" i="0" dirty="0"/>
                        <a:t>Jesus is God’s Gift </a:t>
                      </a:r>
                      <a:r>
                        <a:rPr lang="en-GB" sz="1000" b="0" i="0" dirty="0"/>
                        <a:t>to the world. We will find out more about the Wise Men and why their gifts are an important part of the Christmas Story.</a:t>
                      </a:r>
                    </a:p>
                  </a:txBody>
                  <a:tcPr/>
                </a:tc>
                <a:extLst>
                  <a:ext uri="{0D108BD9-81ED-4DB2-BD59-A6C34878D82A}">
                    <a16:rowId xmlns:a16="http://schemas.microsoft.com/office/drawing/2014/main" val="2586172980"/>
                  </a:ext>
                </a:extLst>
              </a:tr>
            </a:tbl>
          </a:graphicData>
        </a:graphic>
      </p:graphicFrame>
      <p:graphicFrame>
        <p:nvGraphicFramePr>
          <p:cNvPr id="27" name="Table 12">
            <a:extLst>
              <a:ext uri="{FF2B5EF4-FFF2-40B4-BE49-F238E27FC236}">
                <a16:creationId xmlns:a16="http://schemas.microsoft.com/office/drawing/2014/main" id="{24C40E41-F959-4401-9206-4B436BB9401D}"/>
              </a:ext>
            </a:extLst>
          </p:cNvPr>
          <p:cNvGraphicFramePr>
            <a:graphicFrameLocks noGrp="1"/>
          </p:cNvGraphicFramePr>
          <p:nvPr>
            <p:extLst>
              <p:ext uri="{D42A27DB-BD31-4B8C-83A1-F6EECF244321}">
                <p14:modId xmlns:p14="http://schemas.microsoft.com/office/powerpoint/2010/main" val="2843459239"/>
              </p:ext>
            </p:extLst>
          </p:nvPr>
        </p:nvGraphicFramePr>
        <p:xfrm>
          <a:off x="4300320" y="4254799"/>
          <a:ext cx="5784712" cy="1145716"/>
        </p:xfrm>
        <a:graphic>
          <a:graphicData uri="http://schemas.openxmlformats.org/drawingml/2006/table">
            <a:tbl>
              <a:tblPr firstRow="1" bandRow="1">
                <a:tableStyleId>{1E171933-4619-4E11-9A3F-F7608DF75F80}</a:tableStyleId>
              </a:tblPr>
              <a:tblGrid>
                <a:gridCol w="5784712">
                  <a:extLst>
                    <a:ext uri="{9D8B030D-6E8A-4147-A177-3AD203B41FA5}">
                      <a16:colId xmlns:a16="http://schemas.microsoft.com/office/drawing/2014/main" val="1911107243"/>
                    </a:ext>
                  </a:extLst>
                </a:gridCol>
              </a:tblGrid>
              <a:tr h="227011">
                <a:tc>
                  <a:txBody>
                    <a:bodyPr/>
                    <a:lstStyle/>
                    <a:p>
                      <a:r>
                        <a:rPr lang="en-GB" sz="1200" i="1" dirty="0"/>
                        <a:t>COMPUTING</a:t>
                      </a:r>
                    </a:p>
                  </a:txBody>
                  <a:tcPr>
                    <a:solidFill>
                      <a:srgbClr val="1E2F81"/>
                    </a:solidFill>
                  </a:tcPr>
                </a:tc>
                <a:extLst>
                  <a:ext uri="{0D108BD9-81ED-4DB2-BD59-A6C34878D82A}">
                    <a16:rowId xmlns:a16="http://schemas.microsoft.com/office/drawing/2014/main" val="2461768620"/>
                  </a:ext>
                </a:extLst>
              </a:tr>
              <a:tr h="8713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effectLst/>
                          <a:latin typeface="Arial" panose="020B0604020202020204" pitchFamily="34" charset="0"/>
                          <a:cs typeface="Arial" panose="020B0604020202020204" pitchFamily="34" charset="0"/>
                        </a:rPr>
                        <a:t>Our focus this half term is </a:t>
                      </a:r>
                      <a:r>
                        <a:rPr lang="en-GB" sz="1000" b="1" kern="1200" dirty="0">
                          <a:effectLst/>
                          <a:latin typeface="Arial" panose="020B0604020202020204" pitchFamily="34" charset="0"/>
                          <a:cs typeface="Arial" panose="020B0604020202020204" pitchFamily="34" charset="0"/>
                        </a:rPr>
                        <a:t>“Creating media-digital painting</a:t>
                      </a:r>
                      <a:r>
                        <a:rPr lang="en-GB" sz="1000" b="1" kern="1200" baseline="0" dirty="0">
                          <a:effectLst/>
                          <a:latin typeface="Arial" panose="020B0604020202020204" pitchFamily="34" charset="0"/>
                          <a:cs typeface="Arial" panose="020B0604020202020204" pitchFamily="34" charset="0"/>
                        </a:rPr>
                        <a:t>” </a:t>
                      </a:r>
                      <a:r>
                        <a:rPr lang="en-GB" sz="1000" kern="1200" dirty="0">
                          <a:solidFill>
                            <a:schemeClr val="dk1"/>
                          </a:solidFill>
                          <a:effectLst/>
                          <a:latin typeface="Arial" panose="020B0604020202020204" pitchFamily="34" charset="0"/>
                          <a:ea typeface="+mn-ea"/>
                          <a:cs typeface="Arial" panose="020B0604020202020204" pitchFamily="34" charset="0"/>
                        </a:rPr>
                        <a:t>During this unit, learners develop their understanding of a range of tools used for digital painting. They then use these tools to create their own digital paintings, while gaining inspiration from a range of artists’ work. The unit concludes with learners considering their preferences when painting with and without the use of digital devices. Our </a:t>
                      </a:r>
                      <a:r>
                        <a:rPr lang="en-GB" sz="1000" kern="1200" dirty="0" err="1">
                          <a:solidFill>
                            <a:schemeClr val="dk1"/>
                          </a:solidFill>
                          <a:effectLst/>
                          <a:latin typeface="Arial" panose="020B0604020202020204" pitchFamily="34" charset="0"/>
                          <a:ea typeface="+mn-ea"/>
                          <a:cs typeface="Arial" panose="020B0604020202020204" pitchFamily="34" charset="0"/>
                        </a:rPr>
                        <a:t>eSafety</a:t>
                      </a:r>
                      <a:r>
                        <a:rPr lang="en-GB" sz="1000" kern="1200" dirty="0">
                          <a:solidFill>
                            <a:schemeClr val="dk1"/>
                          </a:solidFill>
                          <a:effectLst/>
                          <a:latin typeface="Arial" panose="020B0604020202020204" pitchFamily="34" charset="0"/>
                          <a:ea typeface="+mn-ea"/>
                          <a:cs typeface="Arial" panose="020B0604020202020204" pitchFamily="34" charset="0"/>
                        </a:rPr>
                        <a:t> unit we focus on “We are kind and thoughtful”</a:t>
                      </a:r>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28" name="Table 12">
            <a:extLst>
              <a:ext uri="{FF2B5EF4-FFF2-40B4-BE49-F238E27FC236}">
                <a16:creationId xmlns:a16="http://schemas.microsoft.com/office/drawing/2014/main" id="{53A9CFA3-BDCF-404A-A3B5-7736FB09C9C8}"/>
              </a:ext>
            </a:extLst>
          </p:cNvPr>
          <p:cNvGraphicFramePr>
            <a:graphicFrameLocks noGrp="1"/>
          </p:cNvGraphicFramePr>
          <p:nvPr>
            <p:extLst>
              <p:ext uri="{D42A27DB-BD31-4B8C-83A1-F6EECF244321}">
                <p14:modId xmlns:p14="http://schemas.microsoft.com/office/powerpoint/2010/main" val="979983803"/>
              </p:ext>
            </p:extLst>
          </p:nvPr>
        </p:nvGraphicFramePr>
        <p:xfrm>
          <a:off x="266829" y="2643304"/>
          <a:ext cx="5000054" cy="1510709"/>
        </p:xfrm>
        <a:graphic>
          <a:graphicData uri="http://schemas.openxmlformats.org/drawingml/2006/table">
            <a:tbl>
              <a:tblPr firstRow="1" bandRow="1">
                <a:tableStyleId>{9DCAF9ED-07DC-4A11-8D7F-57B35C25682E}</a:tableStyleId>
              </a:tblPr>
              <a:tblGrid>
                <a:gridCol w="5000054">
                  <a:extLst>
                    <a:ext uri="{9D8B030D-6E8A-4147-A177-3AD203B41FA5}">
                      <a16:colId xmlns:a16="http://schemas.microsoft.com/office/drawing/2014/main" val="1911107243"/>
                    </a:ext>
                  </a:extLst>
                </a:gridCol>
              </a:tblGrid>
              <a:tr h="268905">
                <a:tc>
                  <a:txBody>
                    <a:bodyPr/>
                    <a:lstStyle/>
                    <a:p>
                      <a:r>
                        <a:rPr lang="en-GB" sz="1200" i="1" dirty="0"/>
                        <a:t>HISTORY</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236389">
                <a:tc>
                  <a:txBody>
                    <a:bodyPr/>
                    <a:lstStyle/>
                    <a:p>
                      <a:r>
                        <a:rPr lang="en-GB" sz="1050" b="1" i="1" dirty="0"/>
                        <a:t>What did my grandparents play with?</a:t>
                      </a:r>
                    </a:p>
                    <a:p>
                      <a:pPr lvl="0"/>
                      <a:r>
                        <a:rPr lang="en-GB" sz="900" i="0" kern="1200" dirty="0">
                          <a:solidFill>
                            <a:schemeClr val="dk1"/>
                          </a:solidFill>
                          <a:effectLst/>
                          <a:latin typeface="+mn-lt"/>
                          <a:ea typeface="+mn-ea"/>
                          <a:cs typeface="+mn-cs"/>
                        </a:rPr>
                        <a:t>In history and through the focus of history of toys we will being to learn about chronological framework placing key people, objects and events in order using phrases that show the passing of time. We will explore the changes that have taken place from birth to current age. We will introduce the term  ‘generation’ related to close family members and begin understand the differences and similarities between toys now and in the past. </a:t>
                      </a:r>
                      <a:endParaRPr lang="en-GB" sz="1050" b="1"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1" name="Table 12">
            <a:extLst>
              <a:ext uri="{FF2B5EF4-FFF2-40B4-BE49-F238E27FC236}">
                <a16:creationId xmlns:a16="http://schemas.microsoft.com/office/drawing/2014/main" id="{80390E23-FAC5-41D3-B76A-559B213217FA}"/>
              </a:ext>
            </a:extLst>
          </p:cNvPr>
          <p:cNvGraphicFramePr>
            <a:graphicFrameLocks noGrp="1"/>
          </p:cNvGraphicFramePr>
          <p:nvPr>
            <p:extLst>
              <p:ext uri="{D42A27DB-BD31-4B8C-83A1-F6EECF244321}">
                <p14:modId xmlns:p14="http://schemas.microsoft.com/office/powerpoint/2010/main" val="2562719342"/>
              </p:ext>
            </p:extLst>
          </p:nvPr>
        </p:nvGraphicFramePr>
        <p:xfrm>
          <a:off x="2696719" y="232705"/>
          <a:ext cx="2559938" cy="2312198"/>
        </p:xfrm>
        <a:graphic>
          <a:graphicData uri="http://schemas.openxmlformats.org/drawingml/2006/table">
            <a:tbl>
              <a:tblPr firstRow="1" bandRow="1">
                <a:tableStyleId>{9DCAF9ED-07DC-4A11-8D7F-57B35C25682E}</a:tableStyleId>
              </a:tblPr>
              <a:tblGrid>
                <a:gridCol w="2559938">
                  <a:extLst>
                    <a:ext uri="{9D8B030D-6E8A-4147-A177-3AD203B41FA5}">
                      <a16:colId xmlns:a16="http://schemas.microsoft.com/office/drawing/2014/main" val="1911107243"/>
                    </a:ext>
                  </a:extLst>
                </a:gridCol>
              </a:tblGrid>
              <a:tr h="260582">
                <a:tc>
                  <a:txBody>
                    <a:bodyPr/>
                    <a:lstStyle/>
                    <a:p>
                      <a:r>
                        <a:rPr lang="en-GB" sz="1200" i="1" dirty="0"/>
                        <a:t>MATHS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037878">
                <a:tc>
                  <a:txBody>
                    <a:bodyPr/>
                    <a:lstStyle/>
                    <a:p>
                      <a:r>
                        <a:rPr lang="en-GB" sz="1050" b="0" i="0" dirty="0"/>
                        <a:t>Our focus learn this half term will be based on </a:t>
                      </a:r>
                    </a:p>
                    <a:p>
                      <a:pPr marL="171450" indent="-171450">
                        <a:buFont typeface="Arial" panose="020B0604020202020204" pitchFamily="34" charset="0"/>
                        <a:buChar char="•"/>
                      </a:pPr>
                      <a:r>
                        <a:rPr lang="en-US" sz="1050" b="0" i="0" dirty="0"/>
                        <a:t>Geometry 2d and 3d</a:t>
                      </a:r>
                    </a:p>
                    <a:p>
                      <a:pPr marL="171450" indent="-171450">
                        <a:buFont typeface="Arial" panose="020B0604020202020204" pitchFamily="34" charset="0"/>
                        <a:buChar char="•"/>
                      </a:pPr>
                      <a:r>
                        <a:rPr lang="en-US" sz="1050" b="0" i="0" dirty="0"/>
                        <a:t>Sequencing</a:t>
                      </a:r>
                      <a:r>
                        <a:rPr lang="en-US" sz="1050" b="0" i="0" baseline="0" dirty="0"/>
                        <a:t> and sorting</a:t>
                      </a:r>
                    </a:p>
                    <a:p>
                      <a:pPr marL="171450" indent="-171450">
                        <a:buFont typeface="Arial" panose="020B0604020202020204" pitchFamily="34" charset="0"/>
                        <a:buChar char="•"/>
                      </a:pPr>
                      <a:r>
                        <a:rPr lang="en-US" sz="1050" b="0" i="0" baseline="0" dirty="0"/>
                        <a:t>Fractions</a:t>
                      </a:r>
                    </a:p>
                    <a:p>
                      <a:pPr marL="171450" indent="-171450">
                        <a:buFont typeface="Arial" panose="020B0604020202020204" pitchFamily="34" charset="0"/>
                        <a:buChar char="•"/>
                      </a:pPr>
                      <a:r>
                        <a:rPr lang="en-US" sz="1050" b="0" i="0" baseline="0" dirty="0"/>
                        <a:t>Capacity </a:t>
                      </a:r>
                      <a:r>
                        <a:rPr lang="en-US" sz="1050" b="0" i="0" baseline="0"/>
                        <a:t>and Volume</a:t>
                      </a:r>
                      <a:endParaRPr lang="en-US" sz="1050" b="0" i="0" baseline="0" dirty="0"/>
                    </a:p>
                    <a:p>
                      <a:pPr marL="171450" indent="-171450">
                        <a:buFont typeface="Arial" panose="020B0604020202020204" pitchFamily="34" charset="0"/>
                        <a:buChar char="•"/>
                      </a:pPr>
                      <a:r>
                        <a:rPr lang="en-US" sz="1050" b="0" i="0" baseline="0" dirty="0"/>
                        <a:t>Money </a:t>
                      </a:r>
                    </a:p>
                    <a:p>
                      <a:pPr marL="171450" indent="-171450">
                        <a:buFont typeface="Arial" panose="020B0604020202020204" pitchFamily="34" charset="0"/>
                        <a:buChar char="•"/>
                      </a:pPr>
                      <a:r>
                        <a:rPr lang="en-US" sz="1050" b="0" i="0" baseline="0" dirty="0"/>
                        <a:t>Time</a:t>
                      </a:r>
                      <a:endParaRPr lang="en-US" sz="1050" b="0" i="0" dirty="0"/>
                    </a:p>
                    <a:p>
                      <a:pPr marL="0" indent="0">
                        <a:buFont typeface="Arial" panose="020B0604020202020204" pitchFamily="34" charset="0"/>
                        <a:buNone/>
                      </a:pPr>
                      <a:r>
                        <a:rPr lang="en-GB" sz="1050" b="0" i="0" dirty="0"/>
                        <a:t>We will continue to develop skills using concrete, pictorial and abstract methods to help us solve problems.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2" name="Table 12">
            <a:extLst>
              <a:ext uri="{FF2B5EF4-FFF2-40B4-BE49-F238E27FC236}">
                <a16:creationId xmlns:a16="http://schemas.microsoft.com/office/drawing/2014/main" id="{328D72A4-6160-4CFE-9FDD-503E18A94FF6}"/>
              </a:ext>
            </a:extLst>
          </p:cNvPr>
          <p:cNvGraphicFramePr>
            <a:graphicFrameLocks noGrp="1"/>
          </p:cNvGraphicFramePr>
          <p:nvPr>
            <p:extLst>
              <p:ext uri="{D42A27DB-BD31-4B8C-83A1-F6EECF244321}">
                <p14:modId xmlns:p14="http://schemas.microsoft.com/office/powerpoint/2010/main" val="1665908331"/>
              </p:ext>
            </p:extLst>
          </p:nvPr>
        </p:nvGraphicFramePr>
        <p:xfrm>
          <a:off x="10213491" y="4250071"/>
          <a:ext cx="1853540" cy="2270566"/>
        </p:xfrm>
        <a:graphic>
          <a:graphicData uri="http://schemas.openxmlformats.org/drawingml/2006/table">
            <a:tbl>
              <a:tblPr firstRow="1" bandRow="1">
                <a:tableStyleId>{9DCAF9ED-07DC-4A11-8D7F-57B35C25682E}</a:tableStyleId>
              </a:tblPr>
              <a:tblGrid>
                <a:gridCol w="1853540">
                  <a:extLst>
                    <a:ext uri="{9D8B030D-6E8A-4147-A177-3AD203B41FA5}">
                      <a16:colId xmlns:a16="http://schemas.microsoft.com/office/drawing/2014/main" val="1911107243"/>
                    </a:ext>
                  </a:extLst>
                </a:gridCol>
              </a:tblGrid>
              <a:tr h="570435">
                <a:tc>
                  <a:txBody>
                    <a:bodyPr/>
                    <a:lstStyle/>
                    <a:p>
                      <a:r>
                        <a:rPr lang="en-GB" sz="1200" i="1" dirty="0"/>
                        <a:t>MUSIC</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700131">
                <a:tc>
                  <a:txBody>
                    <a:bodyPr/>
                    <a:lstStyle/>
                    <a:p>
                      <a:r>
                        <a:rPr lang="en-GB" sz="1050" b="0" i="1" dirty="0"/>
                        <a:t>Our music unit will explore listening and appraising music</a:t>
                      </a:r>
                      <a:r>
                        <a:rPr lang="en-GB" sz="1050" b="0" i="1" baseline="0" dirty="0"/>
                        <a:t> and singing songs showing awareness of pace and pitch</a:t>
                      </a:r>
                      <a:r>
                        <a:rPr lang="en-GB" sz="1050" b="0" i="1" dirty="0"/>
                        <a:t>.</a:t>
                      </a:r>
                      <a:r>
                        <a:rPr lang="en-GB" sz="1050" b="0" i="1" baseline="0" dirty="0"/>
                        <a:t> We will learn to play instruments for our Christmas Nativity developing our understanding of the beat.</a:t>
                      </a:r>
                      <a:endParaRPr lang="en-GB" sz="1050" b="0"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4" name="Table 12">
            <a:extLst>
              <a:ext uri="{FF2B5EF4-FFF2-40B4-BE49-F238E27FC236}">
                <a16:creationId xmlns:a16="http://schemas.microsoft.com/office/drawing/2014/main" id="{7D91356E-B8F9-4536-9020-F5EA86F2B091}"/>
              </a:ext>
            </a:extLst>
          </p:cNvPr>
          <p:cNvGraphicFramePr>
            <a:graphicFrameLocks noGrp="1"/>
          </p:cNvGraphicFramePr>
          <p:nvPr>
            <p:extLst>
              <p:ext uri="{D42A27DB-BD31-4B8C-83A1-F6EECF244321}">
                <p14:modId xmlns:p14="http://schemas.microsoft.com/office/powerpoint/2010/main" val="4229970839"/>
              </p:ext>
            </p:extLst>
          </p:nvPr>
        </p:nvGraphicFramePr>
        <p:xfrm>
          <a:off x="266830" y="4220168"/>
          <a:ext cx="3905676" cy="1177843"/>
        </p:xfrm>
        <a:graphic>
          <a:graphicData uri="http://schemas.openxmlformats.org/drawingml/2006/table">
            <a:tbl>
              <a:tblPr firstRow="1" bandRow="1">
                <a:tableStyleId>{1E171933-4619-4E11-9A3F-F7608DF75F80}</a:tableStyleId>
              </a:tblPr>
              <a:tblGrid>
                <a:gridCol w="3905676">
                  <a:extLst>
                    <a:ext uri="{9D8B030D-6E8A-4147-A177-3AD203B41FA5}">
                      <a16:colId xmlns:a16="http://schemas.microsoft.com/office/drawing/2014/main" val="1911107243"/>
                    </a:ext>
                  </a:extLst>
                </a:gridCol>
              </a:tblGrid>
              <a:tr h="257862">
                <a:tc>
                  <a:txBody>
                    <a:bodyPr/>
                    <a:lstStyle/>
                    <a:p>
                      <a:r>
                        <a:rPr lang="en-GB" sz="1200" i="1" dirty="0"/>
                        <a:t>ART &amp; DESIGN</a:t>
                      </a:r>
                    </a:p>
                  </a:txBody>
                  <a:tcPr>
                    <a:solidFill>
                      <a:srgbClr val="1E2F81"/>
                    </a:solidFill>
                  </a:tcPr>
                </a:tc>
                <a:extLst>
                  <a:ext uri="{0D108BD9-81ED-4DB2-BD59-A6C34878D82A}">
                    <a16:rowId xmlns:a16="http://schemas.microsoft.com/office/drawing/2014/main" val="2461768620"/>
                  </a:ext>
                </a:extLst>
              </a:tr>
              <a:tr h="903523">
                <a:tc>
                  <a:txBody>
                    <a:bodyPr/>
                    <a:lstStyle/>
                    <a:p>
                      <a:pPr lvl="0"/>
                      <a:r>
                        <a:rPr lang="en-GB" sz="1050" kern="1200" dirty="0">
                          <a:effectLst/>
                        </a:rPr>
                        <a:t>We will continue to learn to develop our drawing skills using </a:t>
                      </a:r>
                      <a:r>
                        <a:rPr lang="en-GB" sz="1050" i="0" kern="1200" dirty="0">
                          <a:solidFill>
                            <a:schemeClr val="dk1"/>
                          </a:solidFill>
                          <a:effectLst/>
                          <a:latin typeface="+mn-lt"/>
                          <a:ea typeface="+mn-ea"/>
                          <a:cs typeface="+mn-cs"/>
                        </a:rPr>
                        <a:t>pencil and pastel We will look at creating </a:t>
                      </a:r>
                      <a:r>
                        <a:rPr lang="en-GB" sz="1050" b="1" i="0" kern="1200" dirty="0">
                          <a:solidFill>
                            <a:schemeClr val="dk1"/>
                          </a:solidFill>
                          <a:effectLst/>
                          <a:latin typeface="+mn-lt"/>
                          <a:ea typeface="+mn-ea"/>
                          <a:cs typeface="+mn-cs"/>
                        </a:rPr>
                        <a:t>self- portraits </a:t>
                      </a:r>
                      <a:r>
                        <a:rPr lang="en-GB" sz="1050" i="0" kern="1200" dirty="0">
                          <a:solidFill>
                            <a:schemeClr val="dk1"/>
                          </a:solidFill>
                          <a:effectLst/>
                          <a:latin typeface="+mn-lt"/>
                          <a:ea typeface="+mn-ea"/>
                          <a:cs typeface="+mn-cs"/>
                        </a:rPr>
                        <a:t>by studying famous portrait artists. We will also develop skills in mixing colours to create different shades. </a:t>
                      </a:r>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35" name="Table 12">
            <a:extLst>
              <a:ext uri="{FF2B5EF4-FFF2-40B4-BE49-F238E27FC236}">
                <a16:creationId xmlns:a16="http://schemas.microsoft.com/office/drawing/2014/main" id="{1D0FB0F1-6478-459B-88E9-376DF705FD44}"/>
              </a:ext>
            </a:extLst>
          </p:cNvPr>
          <p:cNvGraphicFramePr>
            <a:graphicFrameLocks noGrp="1"/>
          </p:cNvGraphicFramePr>
          <p:nvPr>
            <p:extLst>
              <p:ext uri="{D42A27DB-BD31-4B8C-83A1-F6EECF244321}">
                <p14:modId xmlns:p14="http://schemas.microsoft.com/office/powerpoint/2010/main" val="438772830"/>
              </p:ext>
            </p:extLst>
          </p:nvPr>
        </p:nvGraphicFramePr>
        <p:xfrm>
          <a:off x="5329587" y="2946204"/>
          <a:ext cx="4148581" cy="1202393"/>
        </p:xfrm>
        <a:graphic>
          <a:graphicData uri="http://schemas.openxmlformats.org/drawingml/2006/table">
            <a:tbl>
              <a:tblPr firstRow="1" bandRow="1">
                <a:tableStyleId>{9DCAF9ED-07DC-4A11-8D7F-57B35C25682E}</a:tableStyleId>
              </a:tblPr>
              <a:tblGrid>
                <a:gridCol w="4148581">
                  <a:extLst>
                    <a:ext uri="{9D8B030D-6E8A-4147-A177-3AD203B41FA5}">
                      <a16:colId xmlns:a16="http://schemas.microsoft.com/office/drawing/2014/main" val="1911107243"/>
                    </a:ext>
                  </a:extLst>
                </a:gridCol>
              </a:tblGrid>
              <a:tr h="0">
                <a:tc>
                  <a:txBody>
                    <a:bodyPr/>
                    <a:lstStyle/>
                    <a:p>
                      <a:r>
                        <a:rPr lang="en-GB" sz="1200" i="1" dirty="0"/>
                        <a:t>SCIENCE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928073">
                <a:tc>
                  <a:txBody>
                    <a:bodyPr/>
                    <a:lstStyle/>
                    <a:p>
                      <a:r>
                        <a:rPr lang="en-GB" sz="1050" kern="1200" dirty="0">
                          <a:solidFill>
                            <a:schemeClr val="dk1"/>
                          </a:solidFill>
                          <a:effectLst/>
                          <a:latin typeface="+mn-lt"/>
                          <a:ea typeface="+mn-ea"/>
                          <a:cs typeface="+mn-cs"/>
                        </a:rPr>
                        <a:t>Our science work this half term focuses on </a:t>
                      </a:r>
                      <a:r>
                        <a:rPr lang="en-GB" sz="1050" b="1" kern="1200" dirty="0">
                          <a:solidFill>
                            <a:schemeClr val="dk1"/>
                          </a:solidFill>
                          <a:effectLst/>
                          <a:latin typeface="+mn-lt"/>
                          <a:ea typeface="+mn-ea"/>
                          <a:cs typeface="+mn-cs"/>
                        </a:rPr>
                        <a:t>Seasons. </a:t>
                      </a:r>
                      <a:r>
                        <a:rPr lang="en-GB" sz="1050" b="0" kern="1200" dirty="0">
                          <a:solidFill>
                            <a:schemeClr val="dk1"/>
                          </a:solidFill>
                          <a:effectLst/>
                          <a:latin typeface="+mn-lt"/>
                          <a:ea typeface="+mn-ea"/>
                          <a:cs typeface="+mn-cs"/>
                        </a:rPr>
                        <a:t>We will explore and observe the changes from one season to another including the weather features and the clothes we wear. We will look at daylight hours and how these change during each seasons. </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6" name="Table 12">
            <a:extLst>
              <a:ext uri="{FF2B5EF4-FFF2-40B4-BE49-F238E27FC236}">
                <a16:creationId xmlns:a16="http://schemas.microsoft.com/office/drawing/2014/main" id="{E5A04656-E215-4186-87B2-23B6AD36074E}"/>
              </a:ext>
            </a:extLst>
          </p:cNvPr>
          <p:cNvGraphicFramePr>
            <a:graphicFrameLocks noGrp="1"/>
          </p:cNvGraphicFramePr>
          <p:nvPr>
            <p:extLst>
              <p:ext uri="{D42A27DB-BD31-4B8C-83A1-F6EECF244321}">
                <p14:modId xmlns:p14="http://schemas.microsoft.com/office/powerpoint/2010/main" val="1498101259"/>
              </p:ext>
            </p:extLst>
          </p:nvPr>
        </p:nvGraphicFramePr>
        <p:xfrm>
          <a:off x="5297774" y="5491913"/>
          <a:ext cx="4851488" cy="1017064"/>
        </p:xfrm>
        <a:graphic>
          <a:graphicData uri="http://schemas.openxmlformats.org/drawingml/2006/table">
            <a:tbl>
              <a:tblPr firstRow="1" bandRow="1">
                <a:tableStyleId>{1E171933-4619-4E11-9A3F-F7608DF75F80}</a:tableStyleId>
              </a:tblPr>
              <a:tblGrid>
                <a:gridCol w="4851488">
                  <a:extLst>
                    <a:ext uri="{9D8B030D-6E8A-4147-A177-3AD203B41FA5}">
                      <a16:colId xmlns:a16="http://schemas.microsoft.com/office/drawing/2014/main" val="1911107243"/>
                    </a:ext>
                  </a:extLst>
                </a:gridCol>
              </a:tblGrid>
              <a:tr h="230023">
                <a:tc>
                  <a:txBody>
                    <a:bodyPr/>
                    <a:lstStyle/>
                    <a:p>
                      <a:r>
                        <a:rPr lang="en-GB" sz="1200" i="1" dirty="0"/>
                        <a:t>PE</a:t>
                      </a:r>
                    </a:p>
                  </a:txBody>
                  <a:tcPr>
                    <a:solidFill>
                      <a:srgbClr val="1E2F81"/>
                    </a:solidFill>
                  </a:tcPr>
                </a:tc>
                <a:extLst>
                  <a:ext uri="{0D108BD9-81ED-4DB2-BD59-A6C34878D82A}">
                    <a16:rowId xmlns:a16="http://schemas.microsoft.com/office/drawing/2014/main" val="2461768620"/>
                  </a:ext>
                </a:extLst>
              </a:tr>
              <a:tr h="742744">
                <a:tc>
                  <a:txBody>
                    <a:bodyPr/>
                    <a:lstStyle/>
                    <a:p>
                      <a:r>
                        <a:rPr lang="en-GB" sz="1050" kern="1200" dirty="0">
                          <a:effectLst/>
                        </a:rPr>
                        <a:t>We will focus on being </a:t>
                      </a:r>
                      <a:r>
                        <a:rPr lang="en-GB" sz="1050" b="1" kern="1200" dirty="0">
                          <a:effectLst/>
                        </a:rPr>
                        <a:t>active and healthy in both body and mind. </a:t>
                      </a:r>
                      <a:r>
                        <a:rPr lang="en-GB" sz="1050" b="0" kern="1200" dirty="0">
                          <a:effectLst/>
                        </a:rPr>
                        <a:t>We will look at developing fundamental</a:t>
                      </a:r>
                      <a:r>
                        <a:rPr lang="en-GB" sz="1050" b="0" kern="1200" baseline="0" dirty="0">
                          <a:effectLst/>
                        </a:rPr>
                        <a:t> movement skills (FMS) including, bouncing a ball and catching.  Our FMS in gymnastics will focus on ways to travel, roll and jump using Jack and the beanstalk as a theme.</a:t>
                      </a:r>
                      <a:endParaRPr lang="en-GB" sz="1050" b="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980753515"/>
              </p:ext>
            </p:extLst>
          </p:nvPr>
        </p:nvGraphicFramePr>
        <p:xfrm>
          <a:off x="255716" y="5497525"/>
          <a:ext cx="4977828" cy="1005840"/>
        </p:xfrm>
        <a:graphic>
          <a:graphicData uri="http://schemas.openxmlformats.org/drawingml/2006/table">
            <a:tbl>
              <a:tblPr firstRow="1" bandRow="1">
                <a:tableStyleId>{9DCAF9ED-07DC-4A11-8D7F-57B35C25682E}</a:tableStyleId>
              </a:tblPr>
              <a:tblGrid>
                <a:gridCol w="4977828">
                  <a:extLst>
                    <a:ext uri="{9D8B030D-6E8A-4147-A177-3AD203B41FA5}">
                      <a16:colId xmlns:a16="http://schemas.microsoft.com/office/drawing/2014/main" val="1324990426"/>
                    </a:ext>
                  </a:extLst>
                </a:gridCol>
              </a:tblGrid>
              <a:tr h="247890">
                <a:tc>
                  <a:txBody>
                    <a:bodyPr/>
                    <a:lstStyle/>
                    <a:p>
                      <a:r>
                        <a:rPr lang="en-GB" sz="1200" i="1" dirty="0"/>
                        <a:t>PSHE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4086134767"/>
                  </a:ext>
                </a:extLst>
              </a:tr>
              <a:tr h="695041">
                <a:tc>
                  <a:txBody>
                    <a:bodyPr/>
                    <a:lstStyle/>
                    <a:p>
                      <a:r>
                        <a:rPr lang="en-GB" sz="1050" b="0" i="1" dirty="0"/>
                        <a:t>During the first half of the Autumn Term, we will focus on the theme of </a:t>
                      </a:r>
                      <a:r>
                        <a:rPr lang="en-GB" sz="1050" b="1" i="1" dirty="0"/>
                        <a:t>Valuing Differences </a:t>
                      </a:r>
                      <a:r>
                        <a:rPr lang="en-GB" sz="1050" b="0" i="1" dirty="0"/>
                        <a:t>This will cover; Same or different, Unkind, tease or bully?, Harold’s School Rules, Who are our special people? It’s not fair!</a:t>
                      </a:r>
                    </a:p>
                    <a:p>
                      <a:r>
                        <a:rPr lang="en-GB" sz="1050" b="0" i="1" dirty="0"/>
                        <a:t>We will also participate in </a:t>
                      </a:r>
                      <a:r>
                        <a:rPr lang="en-GB" sz="1050" b="1" i="1" dirty="0"/>
                        <a:t>Anti-bullying week </a:t>
                      </a:r>
                      <a:r>
                        <a:rPr lang="en-GB" sz="1050" b="0" i="1" dirty="0"/>
                        <a:t>WC 10/11/2025</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323092736"/>
                  </a:ext>
                </a:extLst>
              </a:tr>
            </a:tbl>
          </a:graphicData>
        </a:graphic>
      </p:graphicFrame>
      <p:pic>
        <p:nvPicPr>
          <p:cNvPr id="16" name="Picture 15" descr="A picture containing text, drawing&#10;&#10;Description automatically generated">
            <a:extLst>
              <a:ext uri="{FF2B5EF4-FFF2-40B4-BE49-F238E27FC236}">
                <a16:creationId xmlns:a16="http://schemas.microsoft.com/office/drawing/2014/main" id="{4FA007E2-1776-4FE3-9738-9B58089F045A}"/>
              </a:ext>
            </a:extLst>
          </p:cNvPr>
          <p:cNvPicPr>
            <a:picLocks noChangeAspect="1"/>
          </p:cNvPicPr>
          <p:nvPr/>
        </p:nvPicPr>
        <p:blipFill>
          <a:blip r:embed="rId2"/>
          <a:stretch>
            <a:fillRect/>
          </a:stretch>
        </p:blipFill>
        <p:spPr>
          <a:xfrm>
            <a:off x="9585324" y="1656567"/>
            <a:ext cx="2481707" cy="2409167"/>
          </a:xfrm>
          <a:prstGeom prst="rect">
            <a:avLst/>
          </a:prstGeom>
        </p:spPr>
      </p:pic>
    </p:spTree>
    <p:extLst>
      <p:ext uri="{BB962C8B-B14F-4D97-AF65-F5344CB8AC3E}">
        <p14:creationId xmlns:p14="http://schemas.microsoft.com/office/powerpoint/2010/main" val="3490200576"/>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243441"/>
      </a:dk2>
      <a:lt2>
        <a:srgbClr val="E2E8E2"/>
      </a:lt2>
      <a:accent1>
        <a:srgbClr val="D63AD5"/>
      </a:accent1>
      <a:accent2>
        <a:srgbClr val="8831C6"/>
      </a:accent2>
      <a:accent3>
        <a:srgbClr val="5F46D8"/>
      </a:accent3>
      <a:accent4>
        <a:srgbClr val="3459C7"/>
      </a:accent4>
      <a:accent5>
        <a:srgbClr val="3AA2D6"/>
      </a:accent5>
      <a:accent6>
        <a:srgbClr val="25B5AA"/>
      </a:accent6>
      <a:hlink>
        <a:srgbClr val="3F7FB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3d7d4e20-ff04-4bd0-a4b8-3d1551740078" xsi:nil="true"/>
    <lcf76f155ced4ddcb4097134ff3c332f xmlns="3d7d4e20-ff04-4bd0-a4b8-3d1551740078">
      <Terms xmlns="http://schemas.microsoft.com/office/infopath/2007/PartnerControls"/>
    </lcf76f155ced4ddcb4097134ff3c332f>
    <TaxCatchAll xmlns="49a2ec5a-826a-4fa9-a591-8e3a51b6f1b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6585882592B447828298505CABB829" ma:contentTypeVersion="19" ma:contentTypeDescription="Create a new document." ma:contentTypeScope="" ma:versionID="abeb954d2ff574add59ea94001675bb1">
  <xsd:schema xmlns:xsd="http://www.w3.org/2001/XMLSchema" xmlns:xs="http://www.w3.org/2001/XMLSchema" xmlns:p="http://schemas.microsoft.com/office/2006/metadata/properties" xmlns:ns2="3d7d4e20-ff04-4bd0-a4b8-3d1551740078" xmlns:ns3="49a2ec5a-826a-4fa9-a591-8e3a51b6f1b5" targetNamespace="http://schemas.microsoft.com/office/2006/metadata/properties" ma:root="true" ma:fieldsID="655bc7690084a7a17e9b4749b94a8c09" ns2:_="" ns3:_="">
    <xsd:import namespace="3d7d4e20-ff04-4bd0-a4b8-3d1551740078"/>
    <xsd:import namespace="49a2ec5a-826a-4fa9-a591-8e3a51b6f1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d4e20-ff04-4bd0-a4b8-3d15517400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f3806f7-ffeb-42ea-b64f-8be0da780f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a2ec5a-826a-4fa9-a591-8e3a51b6f1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2ed5bd-7614-4295-bd63-575b8be47754}" ma:internalName="TaxCatchAll" ma:showField="CatchAllData" ma:web="49a2ec5a-826a-4fa9-a591-8e3a51b6f1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455B2D-BAB7-438A-85DA-0266A24CB79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0581819-1054-4848-a8a7-702205667f61"/>
    <ds:schemaRef ds:uri="http://purl.org/dc/elements/1.1/"/>
    <ds:schemaRef ds:uri="http://schemas.microsoft.com/office/2006/metadata/properties"/>
    <ds:schemaRef ds:uri="38fefd10-4325-4177-92dd-b11223b5bce1"/>
    <ds:schemaRef ds:uri="http://www.w3.org/XML/1998/namespace"/>
    <ds:schemaRef ds:uri="http://purl.org/dc/dcmitype/"/>
    <ds:schemaRef ds:uri="3d7d4e20-ff04-4bd0-a4b8-3d1551740078"/>
    <ds:schemaRef ds:uri="49a2ec5a-826a-4fa9-a591-8e3a51b6f1b5"/>
  </ds:schemaRefs>
</ds:datastoreItem>
</file>

<file path=customXml/itemProps2.xml><?xml version="1.0" encoding="utf-8"?>
<ds:datastoreItem xmlns:ds="http://schemas.openxmlformats.org/officeDocument/2006/customXml" ds:itemID="{D8C6403A-684A-431F-8F36-A24C99E28661}">
  <ds:schemaRefs>
    <ds:schemaRef ds:uri="http://schemas.microsoft.com/sharepoint/v3/contenttype/forms"/>
  </ds:schemaRefs>
</ds:datastoreItem>
</file>

<file path=customXml/itemProps3.xml><?xml version="1.0" encoding="utf-8"?>
<ds:datastoreItem xmlns:ds="http://schemas.openxmlformats.org/officeDocument/2006/customXml" ds:itemID="{7CDDB1C2-D7C5-4778-A611-0C710E87F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7d4e20-ff04-4bd0-a4b8-3d1551740078"/>
    <ds:schemaRef ds:uri="49a2ec5a-826a-4fa9-a591-8e3a51b6f1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714</Words>
  <Application>Microsoft Office PowerPoint</Application>
  <PresentationFormat>Widescreen</PresentationFormat>
  <Paragraphs>33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Century Gothic</vt:lpstr>
      <vt:lpstr>Elephant</vt:lpstr>
      <vt:lpstr>BrushVTI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2020-05-04T21:46:56Z</dcterms:created>
  <dcterms:modified xsi:type="dcterms:W3CDTF">2025-11-07T14:49:58Z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0x010100F26585882592B447828298505CABB829</vt:lpwstr>
  </property>
  <property fmtid="{D5CDD505-2E9C-101B-9397-08002B2CF9AE}" pid="3" name="MediaServiceImageTags">
    <vt:lpwstr/>
  </property>
</Properties>
</file>