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89" r:id="rId4"/>
  </p:sldMasterIdLst>
  <p:sldIdLst>
    <p:sldId id="290" r:id="rId5"/>
  </p:sldIdLst>
  <p:sldSz cx="12192000" cy="6858000"/>
  <p:notesSz cx="6870700" cy="100060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272"/>
    <a:srgbClr val="FDF5D0"/>
    <a:srgbClr val="1E2F81"/>
    <a:srgbClr val="5F46D8"/>
    <a:srgbClr val="F4CC13"/>
    <a:srgbClr val="8831C6"/>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AAB0C8-2C08-41A7-B364-FBF8AE16CEB0}" v="1" dt="2026-06-14T15:11:23.4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63" d="100"/>
          <a:sy n="63"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67422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75345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36819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69339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4715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49958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33164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96352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3168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43261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96908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6/14/2026</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12145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6/14/2026</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385661477"/>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77" r:id="rId3"/>
    <p:sldLayoutId id="2147483778" r:id="rId4"/>
    <p:sldLayoutId id="2147483779" r:id="rId5"/>
    <p:sldLayoutId id="2147483780" r:id="rId6"/>
    <p:sldLayoutId id="2147483781" r:id="rId7"/>
    <p:sldLayoutId id="2147483782" r:id="rId8"/>
    <p:sldLayoutId id="2147483783" r:id="rId9"/>
    <p:sldLayoutId id="2147483786" r:id="rId10"/>
    <p:sldLayoutId id="2147483784" r:id="rId11"/>
    <p:sldLayoutId id="2147483785"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2">
            <a:extLst>
              <a:ext uri="{FF2B5EF4-FFF2-40B4-BE49-F238E27FC236}">
                <a16:creationId xmlns:a16="http://schemas.microsoft.com/office/drawing/2014/main" id="{77DD221B-C100-451D-9142-EC420571B688}"/>
              </a:ext>
            </a:extLst>
          </p:cNvPr>
          <p:cNvGraphicFramePr>
            <a:graphicFrameLocks noGrp="1"/>
          </p:cNvGraphicFramePr>
          <p:nvPr>
            <p:extLst>
              <p:ext uri="{D42A27DB-BD31-4B8C-83A1-F6EECF244321}">
                <p14:modId xmlns:p14="http://schemas.microsoft.com/office/powerpoint/2010/main" val="2537055797"/>
              </p:ext>
            </p:extLst>
          </p:nvPr>
        </p:nvGraphicFramePr>
        <p:xfrm>
          <a:off x="260922" y="234295"/>
          <a:ext cx="2330450" cy="2647126"/>
        </p:xfrm>
        <a:graphic>
          <a:graphicData uri="http://schemas.openxmlformats.org/drawingml/2006/table">
            <a:tbl>
              <a:tblPr firstRow="1" bandRow="1">
                <a:tableStyleId>{1E171933-4619-4E11-9A3F-F7608DF75F80}</a:tableStyleId>
              </a:tblPr>
              <a:tblGrid>
                <a:gridCol w="2330450">
                  <a:extLst>
                    <a:ext uri="{9D8B030D-6E8A-4147-A177-3AD203B41FA5}">
                      <a16:colId xmlns:a16="http://schemas.microsoft.com/office/drawing/2014/main" val="1911107243"/>
                    </a:ext>
                  </a:extLst>
                </a:gridCol>
              </a:tblGrid>
              <a:tr h="315406">
                <a:tc>
                  <a:txBody>
                    <a:bodyPr/>
                    <a:lstStyle/>
                    <a:p>
                      <a:r>
                        <a:rPr lang="en-GB" sz="1200" dirty="0"/>
                        <a:t>ENGLISH</a:t>
                      </a:r>
                      <a:endParaRPr lang="en-GB" sz="1200" i="1" dirty="0"/>
                    </a:p>
                  </a:txBody>
                  <a:tcPr>
                    <a:solidFill>
                      <a:srgbClr val="1E2F81"/>
                    </a:solidFill>
                  </a:tcPr>
                </a:tc>
                <a:extLst>
                  <a:ext uri="{0D108BD9-81ED-4DB2-BD59-A6C34878D82A}">
                    <a16:rowId xmlns:a16="http://schemas.microsoft.com/office/drawing/2014/main" val="2461768620"/>
                  </a:ext>
                </a:extLst>
              </a:tr>
              <a:tr h="2090294">
                <a:tc>
                  <a:txBody>
                    <a:bodyPr/>
                    <a:lstStyle/>
                    <a:p>
                      <a:r>
                        <a:rPr lang="en-GB" sz="1050" b="0" kern="1200" dirty="0">
                          <a:effectLst/>
                        </a:rPr>
                        <a:t>This half term we will refine</a:t>
                      </a:r>
                      <a:r>
                        <a:rPr lang="en-GB" sz="1050" b="0" kern="1200" baseline="0" dirty="0">
                          <a:effectLst/>
                        </a:rPr>
                        <a:t> our writing skills, applying our phonic knowledge and developing our vocabulary to add interest through adjectives and verbs</a:t>
                      </a:r>
                      <a:r>
                        <a:rPr lang="en-GB" sz="1050" b="0" kern="1200" dirty="0">
                          <a:effectLst/>
                        </a:rPr>
                        <a:t>. We will develop detail through the use of conjunctions </a:t>
                      </a:r>
                      <a:r>
                        <a:rPr lang="en-GB" sz="1050" b="1" kern="1200" dirty="0">
                          <a:effectLst/>
                        </a:rPr>
                        <a:t>and, so, but, because. </a:t>
                      </a:r>
                      <a:r>
                        <a:rPr lang="en-GB" sz="1050" b="0" kern="1200" dirty="0">
                          <a:effectLst/>
                        </a:rPr>
                        <a:t>We will work</a:t>
                      </a:r>
                      <a:r>
                        <a:rPr lang="en-GB" sz="1050" b="0" kern="1200" baseline="0" dirty="0">
                          <a:effectLst/>
                        </a:rPr>
                        <a:t> hard to improve our editing skills, handwriting, letter formation and presentation in preparation for year 2.</a:t>
                      </a:r>
                      <a:endParaRPr lang="en-GB" sz="1050" b="0" kern="1200" dirty="0">
                        <a:effectLst/>
                      </a:endParaRPr>
                    </a:p>
                    <a:p>
                      <a:r>
                        <a:rPr lang="en-GB" sz="1050" b="0" kern="1200" dirty="0">
                          <a:effectLst/>
                        </a:rPr>
                        <a:t>Based on Peter Rabbit our work will feature poetry and narrative.</a:t>
                      </a:r>
                      <a:endParaRPr lang="en-GB" sz="1050" b="1" kern="1200" dirty="0">
                        <a:effectLst/>
                      </a:endParaRPr>
                    </a:p>
                  </a:txBody>
                  <a:tcPr/>
                </a:tc>
                <a:extLst>
                  <a:ext uri="{0D108BD9-81ED-4DB2-BD59-A6C34878D82A}">
                    <a16:rowId xmlns:a16="http://schemas.microsoft.com/office/drawing/2014/main" val="2586172980"/>
                  </a:ext>
                </a:extLst>
              </a:tr>
            </a:tbl>
          </a:graphicData>
        </a:graphic>
      </p:graphicFrame>
      <p:sp>
        <p:nvSpPr>
          <p:cNvPr id="14" name="TextBox 13">
            <a:extLst>
              <a:ext uri="{FF2B5EF4-FFF2-40B4-BE49-F238E27FC236}">
                <a16:creationId xmlns:a16="http://schemas.microsoft.com/office/drawing/2014/main" id="{7F19CB69-12B4-4C50-9D78-9FAF137E7EBB}"/>
              </a:ext>
            </a:extLst>
          </p:cNvPr>
          <p:cNvSpPr txBox="1"/>
          <p:nvPr/>
        </p:nvSpPr>
        <p:spPr>
          <a:xfrm>
            <a:off x="124969" y="6476340"/>
            <a:ext cx="11725275" cy="369332"/>
          </a:xfrm>
          <a:prstGeom prst="rect">
            <a:avLst/>
          </a:prstGeom>
          <a:noFill/>
        </p:spPr>
        <p:txBody>
          <a:bodyPr wrap="square" rtlCol="0">
            <a:spAutoFit/>
          </a:bodyPr>
          <a:lstStyle/>
          <a:p>
            <a:pPr algn="ctr"/>
            <a:r>
              <a:rPr lang="en-GB" b="1" dirty="0"/>
              <a:t>Our school helps us to walk with Jesus, to be the best that we can be.</a:t>
            </a:r>
            <a:endParaRPr lang="en-GB" dirty="0"/>
          </a:p>
        </p:txBody>
      </p:sp>
      <p:graphicFrame>
        <p:nvGraphicFramePr>
          <p:cNvPr id="24" name="Table 12">
            <a:extLst>
              <a:ext uri="{FF2B5EF4-FFF2-40B4-BE49-F238E27FC236}">
                <a16:creationId xmlns:a16="http://schemas.microsoft.com/office/drawing/2014/main" id="{3327ECC4-5D8C-4923-8606-8062852769E3}"/>
              </a:ext>
            </a:extLst>
          </p:cNvPr>
          <p:cNvGraphicFramePr>
            <a:graphicFrameLocks noGrp="1"/>
          </p:cNvGraphicFramePr>
          <p:nvPr>
            <p:extLst>
              <p:ext uri="{D42A27DB-BD31-4B8C-83A1-F6EECF244321}">
                <p14:modId xmlns:p14="http://schemas.microsoft.com/office/powerpoint/2010/main" val="4147244812"/>
              </p:ext>
            </p:extLst>
          </p:nvPr>
        </p:nvGraphicFramePr>
        <p:xfrm>
          <a:off x="5362004" y="232706"/>
          <a:ext cx="6721141" cy="1165860"/>
        </p:xfrm>
        <a:graphic>
          <a:graphicData uri="http://schemas.openxmlformats.org/drawingml/2006/table">
            <a:tbl>
              <a:tblPr firstRow="1" bandRow="1">
                <a:tableStyleId>{7E9639D4-E3E2-4D34-9284-5A2195B3D0D7}</a:tableStyleId>
              </a:tblPr>
              <a:tblGrid>
                <a:gridCol w="6721141">
                  <a:extLst>
                    <a:ext uri="{9D8B030D-6E8A-4147-A177-3AD203B41FA5}">
                      <a16:colId xmlns:a16="http://schemas.microsoft.com/office/drawing/2014/main" val="1911107243"/>
                    </a:ext>
                  </a:extLst>
                </a:gridCol>
              </a:tblGrid>
              <a:tr h="260515">
                <a:tc>
                  <a:txBody>
                    <a:bodyPr/>
                    <a:lstStyle/>
                    <a:p>
                      <a:pPr algn="ctr"/>
                      <a:r>
                        <a:rPr lang="en-GB" sz="1200" i="1" dirty="0"/>
                        <a:t>YEAR 1 – Summer</a:t>
                      </a:r>
                      <a:r>
                        <a:rPr lang="en-GB" sz="1200" i="1" baseline="0" dirty="0"/>
                        <a:t> Two  </a:t>
                      </a:r>
                      <a:r>
                        <a:rPr lang="en-GB" sz="1200" i="1" dirty="0"/>
                        <a:t>TOPIC PLAN</a:t>
                      </a:r>
                    </a:p>
                  </a:txBody>
                  <a:tcPr/>
                </a:tc>
                <a:extLst>
                  <a:ext uri="{0D108BD9-81ED-4DB2-BD59-A6C34878D82A}">
                    <a16:rowId xmlns:a16="http://schemas.microsoft.com/office/drawing/2014/main" val="2461768620"/>
                  </a:ext>
                </a:extLst>
              </a:tr>
              <a:tr h="809106">
                <a:tc>
                  <a:txBody>
                    <a:bodyPr/>
                    <a:lstStyle/>
                    <a:p>
                      <a:r>
                        <a:rPr lang="en-US" sz="1050" b="1" i="0" dirty="0"/>
                        <a:t>WOW! We have made it to our final half term, well done for showing supper effort and making</a:t>
                      </a:r>
                      <a:r>
                        <a:rPr lang="en-US" sz="1050" b="1" i="0" baseline="0" dirty="0"/>
                        <a:t> great progress this year, both myself and Mrs Allen are super proud of you. Our final topic is one of my favorites. We will be using the theme of Robots to explore our senses in science-using the outdoors and Forest School to enhance this. We will also design and make our own robot in DT exploring how to use tools such as hacksaws, hammers, screwdrivers and glue guns.</a:t>
                      </a:r>
                      <a:endParaRPr lang="en-GB" sz="1050" b="1" i="0" dirty="0"/>
                    </a:p>
                  </a:txBody>
                  <a:tcPr/>
                </a:tc>
                <a:extLst>
                  <a:ext uri="{0D108BD9-81ED-4DB2-BD59-A6C34878D82A}">
                    <a16:rowId xmlns:a16="http://schemas.microsoft.com/office/drawing/2014/main" val="2586172980"/>
                  </a:ext>
                </a:extLst>
              </a:tr>
            </a:tbl>
          </a:graphicData>
        </a:graphic>
      </p:graphicFrame>
      <p:graphicFrame>
        <p:nvGraphicFramePr>
          <p:cNvPr id="26" name="Table 12">
            <a:extLst>
              <a:ext uri="{FF2B5EF4-FFF2-40B4-BE49-F238E27FC236}">
                <a16:creationId xmlns:a16="http://schemas.microsoft.com/office/drawing/2014/main" id="{06BEB610-165E-4A57-92C3-E659EED10C55}"/>
              </a:ext>
            </a:extLst>
          </p:cNvPr>
          <p:cNvGraphicFramePr>
            <a:graphicFrameLocks noGrp="1"/>
          </p:cNvGraphicFramePr>
          <p:nvPr>
            <p:extLst>
              <p:ext uri="{D42A27DB-BD31-4B8C-83A1-F6EECF244321}">
                <p14:modId xmlns:p14="http://schemas.microsoft.com/office/powerpoint/2010/main" val="12503134"/>
              </p:ext>
            </p:extLst>
          </p:nvPr>
        </p:nvGraphicFramePr>
        <p:xfrm>
          <a:off x="5359871" y="1434219"/>
          <a:ext cx="4148581" cy="1332162"/>
        </p:xfrm>
        <a:graphic>
          <a:graphicData uri="http://schemas.openxmlformats.org/drawingml/2006/table">
            <a:tbl>
              <a:tblPr firstRow="1" bandRow="1">
                <a:tableStyleId>{1E171933-4619-4E11-9A3F-F7608DF75F80}</a:tableStyleId>
              </a:tblPr>
              <a:tblGrid>
                <a:gridCol w="4148581">
                  <a:extLst>
                    <a:ext uri="{9D8B030D-6E8A-4147-A177-3AD203B41FA5}">
                      <a16:colId xmlns:a16="http://schemas.microsoft.com/office/drawing/2014/main" val="1911107243"/>
                    </a:ext>
                  </a:extLst>
                </a:gridCol>
              </a:tblGrid>
              <a:tr h="358171">
                <a:tc>
                  <a:txBody>
                    <a:bodyPr/>
                    <a:lstStyle/>
                    <a:p>
                      <a:r>
                        <a:rPr lang="en-GB" sz="1200" i="1" dirty="0"/>
                        <a:t>RELIGIOUS EDUCATION</a:t>
                      </a:r>
                    </a:p>
                  </a:txBody>
                  <a:tcPr>
                    <a:solidFill>
                      <a:srgbClr val="1E2F81"/>
                    </a:solidFill>
                  </a:tcPr>
                </a:tc>
                <a:extLst>
                  <a:ext uri="{0D108BD9-81ED-4DB2-BD59-A6C34878D82A}">
                    <a16:rowId xmlns:a16="http://schemas.microsoft.com/office/drawing/2014/main" val="2461768620"/>
                  </a:ext>
                </a:extLst>
              </a:tr>
              <a:tr h="973991">
                <a:tc>
                  <a:txBody>
                    <a:bodyPr/>
                    <a:lstStyle/>
                    <a:p>
                      <a:r>
                        <a:rPr lang="en-GB" sz="1000" b="0" i="0" dirty="0"/>
                        <a:t>During this half term we will focus on </a:t>
                      </a:r>
                      <a:r>
                        <a:rPr lang="en-GB" sz="1000" b="1" i="0" dirty="0"/>
                        <a:t>Creation. </a:t>
                      </a:r>
                      <a:r>
                        <a:rPr lang="en-GB" sz="1000" b="1" i="0" baseline="0" dirty="0"/>
                        <a:t> </a:t>
                      </a:r>
                      <a:r>
                        <a:rPr lang="en-GB" sz="1000" b="0" i="0" dirty="0"/>
                        <a:t>We will explore</a:t>
                      </a:r>
                      <a:r>
                        <a:rPr lang="en-GB" sz="1000" b="0" i="0" baseline="0" dirty="0"/>
                        <a:t> stories from the Bible, comparing this to versions of creation in other faiths-Hindu and Islam. We will develop our own creativity, explore ideas about believers understanding of creation and express our feelings about our favourite parts of creation.</a:t>
                      </a:r>
                      <a:endParaRPr lang="en-GB" sz="1000" b="0" i="0" dirty="0"/>
                    </a:p>
                  </a:txBody>
                  <a:tcPr/>
                </a:tc>
                <a:extLst>
                  <a:ext uri="{0D108BD9-81ED-4DB2-BD59-A6C34878D82A}">
                    <a16:rowId xmlns:a16="http://schemas.microsoft.com/office/drawing/2014/main" val="2586172980"/>
                  </a:ext>
                </a:extLst>
              </a:tr>
            </a:tbl>
          </a:graphicData>
        </a:graphic>
      </p:graphicFrame>
      <p:graphicFrame>
        <p:nvGraphicFramePr>
          <p:cNvPr id="27" name="Table 12">
            <a:extLst>
              <a:ext uri="{FF2B5EF4-FFF2-40B4-BE49-F238E27FC236}">
                <a16:creationId xmlns:a16="http://schemas.microsoft.com/office/drawing/2014/main" id="{24C40E41-F959-4401-9206-4B436BB9401D}"/>
              </a:ext>
            </a:extLst>
          </p:cNvPr>
          <p:cNvGraphicFramePr>
            <a:graphicFrameLocks noGrp="1"/>
          </p:cNvGraphicFramePr>
          <p:nvPr>
            <p:extLst>
              <p:ext uri="{D42A27DB-BD31-4B8C-83A1-F6EECF244321}">
                <p14:modId xmlns:p14="http://schemas.microsoft.com/office/powerpoint/2010/main" val="2345104815"/>
              </p:ext>
            </p:extLst>
          </p:nvPr>
        </p:nvGraphicFramePr>
        <p:xfrm>
          <a:off x="4917839" y="4187948"/>
          <a:ext cx="4683602" cy="1202640"/>
        </p:xfrm>
        <a:graphic>
          <a:graphicData uri="http://schemas.openxmlformats.org/drawingml/2006/table">
            <a:tbl>
              <a:tblPr firstRow="1" bandRow="1">
                <a:tableStyleId>{1E171933-4619-4E11-9A3F-F7608DF75F80}</a:tableStyleId>
              </a:tblPr>
              <a:tblGrid>
                <a:gridCol w="4683602">
                  <a:extLst>
                    <a:ext uri="{9D8B030D-6E8A-4147-A177-3AD203B41FA5}">
                      <a16:colId xmlns:a16="http://schemas.microsoft.com/office/drawing/2014/main" val="1911107243"/>
                    </a:ext>
                  </a:extLst>
                </a:gridCol>
              </a:tblGrid>
              <a:tr h="282974">
                <a:tc>
                  <a:txBody>
                    <a:bodyPr/>
                    <a:lstStyle/>
                    <a:p>
                      <a:r>
                        <a:rPr lang="en-GB" sz="1200" i="1" dirty="0"/>
                        <a:t>COMPUTING</a:t>
                      </a:r>
                    </a:p>
                  </a:txBody>
                  <a:tcPr>
                    <a:solidFill>
                      <a:srgbClr val="1E2F81"/>
                    </a:solidFill>
                  </a:tcPr>
                </a:tc>
                <a:extLst>
                  <a:ext uri="{0D108BD9-81ED-4DB2-BD59-A6C34878D82A}">
                    <a16:rowId xmlns:a16="http://schemas.microsoft.com/office/drawing/2014/main" val="2461768620"/>
                  </a:ext>
                </a:extLst>
              </a:tr>
              <a:tr h="919666">
                <a:tc>
                  <a:txBody>
                    <a:bodyPr/>
                    <a:lstStyle/>
                    <a:p>
                      <a:pPr lvl="0"/>
                      <a:r>
                        <a:rPr lang="en-GB" sz="1050" kern="1200" dirty="0">
                          <a:effectLst/>
                        </a:rPr>
                        <a:t>Our focus this half term is </a:t>
                      </a:r>
                      <a:r>
                        <a:rPr lang="en-GB" sz="1050" b="1" kern="1200" dirty="0">
                          <a:effectLst/>
                        </a:rPr>
                        <a:t>“ Programming B</a:t>
                      </a:r>
                      <a:r>
                        <a:rPr lang="en-GB" sz="1050" b="0" kern="1200" dirty="0">
                          <a:effectLst/>
                        </a:rPr>
                        <a:t>. We will be exploring scratch,</a:t>
                      </a:r>
                      <a:r>
                        <a:rPr lang="en-GB" sz="1050" b="0" kern="1200" baseline="0" dirty="0">
                          <a:effectLst/>
                        </a:rPr>
                        <a:t> comparing tools, adding blocks, creating sprites, making and following designs.</a:t>
                      </a:r>
                      <a:endParaRPr lang="en-GB" sz="1050" b="0" kern="1200" dirty="0">
                        <a:effectLst/>
                      </a:endParaRPr>
                    </a:p>
                    <a:p>
                      <a:pPr lvl="0"/>
                      <a:r>
                        <a:rPr lang="en-GB" sz="1050" baseline="0" dirty="0"/>
                        <a:t>Our </a:t>
                      </a:r>
                      <a:r>
                        <a:rPr lang="en-GB" sz="1050" b="1" baseline="0" dirty="0"/>
                        <a:t>e-Safety </a:t>
                      </a:r>
                      <a:r>
                        <a:rPr lang="en-GB" sz="1050" baseline="0" dirty="0"/>
                        <a:t>unit-</a:t>
                      </a:r>
                      <a:r>
                        <a:rPr lang="en-GB" sz="1050" b="1" baseline="0" dirty="0"/>
                        <a:t>”I am a responsible gamer” </a:t>
                      </a:r>
                      <a:r>
                        <a:rPr lang="en-GB" sz="1050" baseline="0" dirty="0"/>
                        <a:t>focusses on using gaming technology safely.</a:t>
                      </a:r>
                      <a:endParaRPr lang="en-GB" sz="1050" kern="1200" dirty="0">
                        <a:effectLst/>
                      </a:endParaRPr>
                    </a:p>
                  </a:txBody>
                  <a:tcPr/>
                </a:tc>
                <a:extLst>
                  <a:ext uri="{0D108BD9-81ED-4DB2-BD59-A6C34878D82A}">
                    <a16:rowId xmlns:a16="http://schemas.microsoft.com/office/drawing/2014/main" val="2586172980"/>
                  </a:ext>
                </a:extLst>
              </a:tr>
            </a:tbl>
          </a:graphicData>
        </a:graphic>
      </p:graphicFrame>
      <p:graphicFrame>
        <p:nvGraphicFramePr>
          <p:cNvPr id="28" name="Table 12">
            <a:extLst>
              <a:ext uri="{FF2B5EF4-FFF2-40B4-BE49-F238E27FC236}">
                <a16:creationId xmlns:a16="http://schemas.microsoft.com/office/drawing/2014/main" id="{53A9CFA3-BDCF-404A-A3B5-7736FB09C9C8}"/>
              </a:ext>
            </a:extLst>
          </p:cNvPr>
          <p:cNvGraphicFramePr>
            <a:graphicFrameLocks noGrp="1"/>
          </p:cNvGraphicFramePr>
          <p:nvPr>
            <p:extLst>
              <p:ext uri="{D42A27DB-BD31-4B8C-83A1-F6EECF244321}">
                <p14:modId xmlns:p14="http://schemas.microsoft.com/office/powerpoint/2010/main" val="1586033170"/>
              </p:ext>
            </p:extLst>
          </p:nvPr>
        </p:nvGraphicFramePr>
        <p:xfrm>
          <a:off x="286385" y="4175846"/>
          <a:ext cx="4524153" cy="1352454"/>
        </p:xfrm>
        <a:graphic>
          <a:graphicData uri="http://schemas.openxmlformats.org/drawingml/2006/table">
            <a:tbl>
              <a:tblPr firstRow="1" bandRow="1">
                <a:tableStyleId>{9DCAF9ED-07DC-4A11-8D7F-57B35C25682E}</a:tableStyleId>
              </a:tblPr>
              <a:tblGrid>
                <a:gridCol w="4524153">
                  <a:extLst>
                    <a:ext uri="{9D8B030D-6E8A-4147-A177-3AD203B41FA5}">
                      <a16:colId xmlns:a16="http://schemas.microsoft.com/office/drawing/2014/main" val="1911107243"/>
                    </a:ext>
                  </a:extLst>
                </a:gridCol>
              </a:tblGrid>
              <a:tr h="242580">
                <a:tc>
                  <a:txBody>
                    <a:bodyPr/>
                    <a:lstStyle/>
                    <a:p>
                      <a:r>
                        <a:rPr lang="en-US" sz="1200" i="1" dirty="0"/>
                        <a:t>Geography</a:t>
                      </a:r>
                      <a:endParaRPr lang="en-GB" sz="1200" i="1"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10781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i="0" dirty="0"/>
                        <a:t>Our School Grounds-</a:t>
                      </a:r>
                      <a:r>
                        <a:rPr lang="en-US" sz="1050" kern="1200" dirty="0">
                          <a:solidFill>
                            <a:schemeClr val="dk1"/>
                          </a:solidFill>
                          <a:effectLst/>
                          <a:latin typeface="+mn-lt"/>
                          <a:ea typeface="+mn-ea"/>
                          <a:cs typeface="Arial" panose="020B0604020202020204" pitchFamily="34" charset="0"/>
                        </a:rPr>
                        <a:t>In this unit, children explore their school grounds, naming and describing what they see (e.g. different areas: buildings, playgrounds, planters, sensory gardens, field, forest school) and how these areas are used. Children will study data collection methods and choose appropriate methods according to their enquiry</a:t>
                      </a:r>
                      <a:r>
                        <a:rPr lang="en-US" sz="1100" kern="1200" dirty="0">
                          <a:solidFill>
                            <a:schemeClr val="dk1"/>
                          </a:solidFill>
                          <a:effectLst/>
                          <a:latin typeface="Arial" panose="020B0604020202020204" pitchFamily="34" charset="0"/>
                          <a:ea typeface="+mn-ea"/>
                          <a:cs typeface="Arial" panose="020B0604020202020204" pitchFamily="34" charset="0"/>
                        </a:rPr>
                        <a:t>.</a:t>
                      </a:r>
                      <a:endParaRPr lang="en-GB" sz="11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1" name="Table 12">
            <a:extLst>
              <a:ext uri="{FF2B5EF4-FFF2-40B4-BE49-F238E27FC236}">
                <a16:creationId xmlns:a16="http://schemas.microsoft.com/office/drawing/2014/main" id="{80390E23-FAC5-41D3-B76A-559B213217FA}"/>
              </a:ext>
            </a:extLst>
          </p:cNvPr>
          <p:cNvGraphicFramePr>
            <a:graphicFrameLocks noGrp="1"/>
          </p:cNvGraphicFramePr>
          <p:nvPr>
            <p:extLst>
              <p:ext uri="{D42A27DB-BD31-4B8C-83A1-F6EECF244321}">
                <p14:modId xmlns:p14="http://schemas.microsoft.com/office/powerpoint/2010/main" val="2443417193"/>
              </p:ext>
            </p:extLst>
          </p:nvPr>
        </p:nvGraphicFramePr>
        <p:xfrm>
          <a:off x="2696719" y="232705"/>
          <a:ext cx="2559938" cy="2648716"/>
        </p:xfrm>
        <a:graphic>
          <a:graphicData uri="http://schemas.openxmlformats.org/drawingml/2006/table">
            <a:tbl>
              <a:tblPr firstRow="1" bandRow="1">
                <a:tableStyleId>{9DCAF9ED-07DC-4A11-8D7F-57B35C25682E}</a:tableStyleId>
              </a:tblPr>
              <a:tblGrid>
                <a:gridCol w="2559938">
                  <a:extLst>
                    <a:ext uri="{9D8B030D-6E8A-4147-A177-3AD203B41FA5}">
                      <a16:colId xmlns:a16="http://schemas.microsoft.com/office/drawing/2014/main" val="1911107243"/>
                    </a:ext>
                  </a:extLst>
                </a:gridCol>
              </a:tblGrid>
              <a:tr h="308588">
                <a:tc>
                  <a:txBody>
                    <a:bodyPr/>
                    <a:lstStyle/>
                    <a:p>
                      <a:r>
                        <a:rPr lang="en-GB" sz="1200" i="1" dirty="0"/>
                        <a:t>MATHS</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2340128">
                <a:tc>
                  <a:txBody>
                    <a:bodyPr/>
                    <a:lstStyle/>
                    <a:p>
                      <a:r>
                        <a:rPr lang="en-GB" sz="1050" b="0" i="0" dirty="0"/>
                        <a:t>Our focus learn this half term will be based on </a:t>
                      </a:r>
                      <a:r>
                        <a:rPr lang="en-US" sz="1050" b="0" i="0" baseline="0" dirty="0"/>
                        <a:t> </a:t>
                      </a:r>
                    </a:p>
                    <a:p>
                      <a:endParaRPr lang="en-US" sz="1050" b="0" i="0" baseline="0" dirty="0"/>
                    </a:p>
                    <a:p>
                      <a:pPr marL="171450" indent="-171450">
                        <a:buFont typeface="Arial" panose="020B0604020202020204" pitchFamily="34" charset="0"/>
                        <a:buChar char="•"/>
                      </a:pPr>
                      <a:r>
                        <a:rPr lang="en-US" sz="1050" b="0" i="0" baseline="0" dirty="0"/>
                        <a:t>Time</a:t>
                      </a:r>
                    </a:p>
                    <a:p>
                      <a:pPr marL="171450" indent="-171450">
                        <a:buFont typeface="Arial" panose="020B0604020202020204" pitchFamily="34" charset="0"/>
                        <a:buChar char="•"/>
                      </a:pPr>
                      <a:r>
                        <a:rPr lang="en-US" sz="1050" b="0" i="0" baseline="0" dirty="0"/>
                        <a:t>Number and Place Value</a:t>
                      </a:r>
                    </a:p>
                    <a:p>
                      <a:pPr marL="171450" indent="-171450">
                        <a:buFont typeface="Arial" panose="020B0604020202020204" pitchFamily="34" charset="0"/>
                        <a:buChar char="•"/>
                      </a:pPr>
                      <a:r>
                        <a:rPr lang="en-US" sz="1050" b="0" i="0" baseline="0" dirty="0"/>
                        <a:t>Addition and Subtraction</a:t>
                      </a:r>
                    </a:p>
                    <a:p>
                      <a:pPr marL="171450" indent="-171450">
                        <a:buFont typeface="Arial" panose="020B0604020202020204" pitchFamily="34" charset="0"/>
                        <a:buChar char="•"/>
                      </a:pPr>
                      <a:r>
                        <a:rPr lang="en-US" sz="1050" b="0" i="0" baseline="0" dirty="0"/>
                        <a:t>Fractions</a:t>
                      </a:r>
                    </a:p>
                    <a:p>
                      <a:pPr marL="171450" indent="-171450">
                        <a:buFont typeface="Arial" panose="020B0604020202020204" pitchFamily="34" charset="0"/>
                        <a:buChar char="•"/>
                      </a:pPr>
                      <a:r>
                        <a:rPr lang="en-US" sz="1050" b="0" i="0" baseline="0" dirty="0"/>
                        <a:t>Multiplication and division</a:t>
                      </a:r>
                    </a:p>
                    <a:p>
                      <a:pPr marL="0" indent="0">
                        <a:buFont typeface="Arial" panose="020B0604020202020204" pitchFamily="34" charset="0"/>
                        <a:buNone/>
                      </a:pPr>
                      <a:endParaRPr lang="en-GB" sz="1050" b="0" i="0" dirty="0"/>
                    </a:p>
                    <a:p>
                      <a:pPr marL="0" indent="0">
                        <a:buFont typeface="Arial" panose="020B0604020202020204" pitchFamily="34" charset="0"/>
                        <a:buNone/>
                      </a:pPr>
                      <a:r>
                        <a:rPr lang="en-GB" sz="1000" b="0" i="0" dirty="0"/>
                        <a:t>We will continue to develop skills using concrete, pictorial and abstract methods to help us solve problems. We will continue to learn to count in 2s 5s and 10s</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2" name="Table 12">
            <a:extLst>
              <a:ext uri="{FF2B5EF4-FFF2-40B4-BE49-F238E27FC236}">
                <a16:creationId xmlns:a16="http://schemas.microsoft.com/office/drawing/2014/main" id="{328D72A4-6160-4CFE-9FDD-503E18A94FF6}"/>
              </a:ext>
            </a:extLst>
          </p:cNvPr>
          <p:cNvGraphicFramePr>
            <a:graphicFrameLocks noGrp="1"/>
          </p:cNvGraphicFramePr>
          <p:nvPr>
            <p:extLst>
              <p:ext uri="{D42A27DB-BD31-4B8C-83A1-F6EECF244321}">
                <p14:modId xmlns:p14="http://schemas.microsoft.com/office/powerpoint/2010/main" val="2555429648"/>
              </p:ext>
            </p:extLst>
          </p:nvPr>
        </p:nvGraphicFramePr>
        <p:xfrm>
          <a:off x="9704655" y="1456501"/>
          <a:ext cx="2378491" cy="1532219"/>
        </p:xfrm>
        <a:graphic>
          <a:graphicData uri="http://schemas.openxmlformats.org/drawingml/2006/table">
            <a:tbl>
              <a:tblPr firstRow="1" bandRow="1">
                <a:tableStyleId>{9DCAF9ED-07DC-4A11-8D7F-57B35C25682E}</a:tableStyleId>
              </a:tblPr>
              <a:tblGrid>
                <a:gridCol w="2378491">
                  <a:extLst>
                    <a:ext uri="{9D8B030D-6E8A-4147-A177-3AD203B41FA5}">
                      <a16:colId xmlns:a16="http://schemas.microsoft.com/office/drawing/2014/main" val="1911107243"/>
                    </a:ext>
                  </a:extLst>
                </a:gridCol>
              </a:tblGrid>
              <a:tr h="257914">
                <a:tc>
                  <a:txBody>
                    <a:bodyPr/>
                    <a:lstStyle/>
                    <a:p>
                      <a:r>
                        <a:rPr lang="en-GB" sz="1200" i="1" dirty="0"/>
                        <a:t>MUSIC</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1257899">
                <a:tc>
                  <a:txBody>
                    <a:bodyPr/>
                    <a:lstStyle/>
                    <a:p>
                      <a:r>
                        <a:rPr lang="en-US" sz="1050" b="0" i="1" baseline="0" dirty="0"/>
                        <a:t>Children will explore songs, rhythm, pulse and playing both untuned and tuned instruments. They will explore call and response and echo singing. They will be introduced to musical notation /vocabulary.</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4" name="Table 12">
            <a:extLst>
              <a:ext uri="{FF2B5EF4-FFF2-40B4-BE49-F238E27FC236}">
                <a16:creationId xmlns:a16="http://schemas.microsoft.com/office/drawing/2014/main" id="{7D91356E-B8F9-4536-9020-F5EA86F2B091}"/>
              </a:ext>
            </a:extLst>
          </p:cNvPr>
          <p:cNvGraphicFramePr>
            <a:graphicFrameLocks noGrp="1"/>
          </p:cNvGraphicFramePr>
          <p:nvPr>
            <p:extLst>
              <p:ext uri="{D42A27DB-BD31-4B8C-83A1-F6EECF244321}">
                <p14:modId xmlns:p14="http://schemas.microsoft.com/office/powerpoint/2010/main" val="1584962259"/>
              </p:ext>
            </p:extLst>
          </p:nvPr>
        </p:nvGraphicFramePr>
        <p:xfrm>
          <a:off x="286385" y="2947558"/>
          <a:ext cx="4524153" cy="1154215"/>
        </p:xfrm>
        <a:graphic>
          <a:graphicData uri="http://schemas.openxmlformats.org/drawingml/2006/table">
            <a:tbl>
              <a:tblPr firstRow="1" bandRow="1">
                <a:tableStyleId>{1E171933-4619-4E11-9A3F-F7608DF75F80}</a:tableStyleId>
              </a:tblPr>
              <a:tblGrid>
                <a:gridCol w="4524153">
                  <a:extLst>
                    <a:ext uri="{9D8B030D-6E8A-4147-A177-3AD203B41FA5}">
                      <a16:colId xmlns:a16="http://schemas.microsoft.com/office/drawing/2014/main" val="1911107243"/>
                    </a:ext>
                  </a:extLst>
                </a:gridCol>
              </a:tblGrid>
              <a:tr h="251118">
                <a:tc>
                  <a:txBody>
                    <a:bodyPr/>
                    <a:lstStyle/>
                    <a:p>
                      <a:r>
                        <a:rPr lang="en-US" sz="1200" i="1" dirty="0"/>
                        <a:t>Design Technology</a:t>
                      </a:r>
                      <a:endParaRPr lang="en-GB" sz="1200" i="1" dirty="0"/>
                    </a:p>
                  </a:txBody>
                  <a:tcPr>
                    <a:solidFill>
                      <a:srgbClr val="1E2F81"/>
                    </a:solidFill>
                  </a:tcPr>
                </a:tc>
                <a:extLst>
                  <a:ext uri="{0D108BD9-81ED-4DB2-BD59-A6C34878D82A}">
                    <a16:rowId xmlns:a16="http://schemas.microsoft.com/office/drawing/2014/main" val="2461768620"/>
                  </a:ext>
                </a:extLst>
              </a:tr>
              <a:tr h="879895">
                <a:tc>
                  <a:txBody>
                    <a:bodyPr/>
                    <a:lstStyle/>
                    <a:p>
                      <a:pPr lvl="0"/>
                      <a:r>
                        <a:rPr lang="en-US" sz="1050" kern="1200" dirty="0">
                          <a:effectLst/>
                        </a:rPr>
                        <a:t>We will design</a:t>
                      </a:r>
                      <a:r>
                        <a:rPr lang="en-US" sz="1050" kern="1200" baseline="0" dirty="0">
                          <a:effectLst/>
                        </a:rPr>
                        <a:t> and build our own robots/trains. This will be a woodwork focus allowing us to develop skills in measuring, sawing, sanding, hammering, drilling, screwing and gluing. We will discuss ways to keep safe when using these tools</a:t>
                      </a:r>
                      <a:endParaRPr lang="en-GB" sz="1050" kern="1200" dirty="0">
                        <a:effectLst/>
                      </a:endParaRPr>
                    </a:p>
                  </a:txBody>
                  <a:tcPr/>
                </a:tc>
                <a:extLst>
                  <a:ext uri="{0D108BD9-81ED-4DB2-BD59-A6C34878D82A}">
                    <a16:rowId xmlns:a16="http://schemas.microsoft.com/office/drawing/2014/main" val="2586172980"/>
                  </a:ext>
                </a:extLst>
              </a:tr>
            </a:tbl>
          </a:graphicData>
        </a:graphic>
      </p:graphicFrame>
      <p:graphicFrame>
        <p:nvGraphicFramePr>
          <p:cNvPr id="35" name="Table 12">
            <a:extLst>
              <a:ext uri="{FF2B5EF4-FFF2-40B4-BE49-F238E27FC236}">
                <a16:creationId xmlns:a16="http://schemas.microsoft.com/office/drawing/2014/main" id="{1D0FB0F1-6478-459B-88E9-376DF705FD44}"/>
              </a:ext>
            </a:extLst>
          </p:cNvPr>
          <p:cNvGraphicFramePr>
            <a:graphicFrameLocks noGrp="1"/>
          </p:cNvGraphicFramePr>
          <p:nvPr>
            <p:extLst>
              <p:ext uri="{D42A27DB-BD31-4B8C-83A1-F6EECF244321}">
                <p14:modId xmlns:p14="http://schemas.microsoft.com/office/powerpoint/2010/main" val="1255217080"/>
              </p:ext>
            </p:extLst>
          </p:nvPr>
        </p:nvGraphicFramePr>
        <p:xfrm>
          <a:off x="4903526" y="2924878"/>
          <a:ext cx="4697915" cy="1165860"/>
        </p:xfrm>
        <a:graphic>
          <a:graphicData uri="http://schemas.openxmlformats.org/drawingml/2006/table">
            <a:tbl>
              <a:tblPr firstRow="1" bandRow="1">
                <a:tableStyleId>{9DCAF9ED-07DC-4A11-8D7F-57B35C25682E}</a:tableStyleId>
              </a:tblPr>
              <a:tblGrid>
                <a:gridCol w="4697915">
                  <a:extLst>
                    <a:ext uri="{9D8B030D-6E8A-4147-A177-3AD203B41FA5}">
                      <a16:colId xmlns:a16="http://schemas.microsoft.com/office/drawing/2014/main" val="1911107243"/>
                    </a:ext>
                  </a:extLst>
                </a:gridCol>
              </a:tblGrid>
              <a:tr h="205049">
                <a:tc>
                  <a:txBody>
                    <a:bodyPr/>
                    <a:lstStyle/>
                    <a:p>
                      <a:r>
                        <a:rPr lang="en-GB" sz="1200" i="1" dirty="0"/>
                        <a:t>SCIENCE</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786022">
                <a:tc>
                  <a:txBody>
                    <a:bodyPr/>
                    <a:lstStyle/>
                    <a:p>
                      <a:r>
                        <a:rPr lang="en-GB" sz="1050" kern="1200" dirty="0">
                          <a:solidFill>
                            <a:schemeClr val="dk1"/>
                          </a:solidFill>
                          <a:effectLst/>
                          <a:latin typeface="+mn-lt"/>
                          <a:ea typeface="+mn-ea"/>
                          <a:cs typeface="+mn-cs"/>
                        </a:rPr>
                        <a:t>Our science work this half term focuses on senses.</a:t>
                      </a:r>
                      <a:r>
                        <a:rPr lang="en-GB" sz="1050" kern="1200" baseline="0" dirty="0">
                          <a:solidFill>
                            <a:schemeClr val="dk1"/>
                          </a:solidFill>
                          <a:effectLst/>
                          <a:latin typeface="+mn-lt"/>
                          <a:ea typeface="+mn-ea"/>
                          <a:cs typeface="+mn-cs"/>
                        </a:rPr>
                        <a:t> We will explore our five senses through opportunities in </a:t>
                      </a:r>
                      <a:r>
                        <a:rPr lang="en-GB" sz="1050" b="1" kern="1200" baseline="0" dirty="0">
                          <a:solidFill>
                            <a:schemeClr val="dk1"/>
                          </a:solidFill>
                          <a:effectLst/>
                          <a:latin typeface="+mn-lt"/>
                          <a:ea typeface="+mn-ea"/>
                          <a:cs typeface="+mn-cs"/>
                        </a:rPr>
                        <a:t>Forest School</a:t>
                      </a:r>
                      <a:r>
                        <a:rPr lang="en-GB" sz="1050" kern="1200" baseline="0" dirty="0">
                          <a:solidFill>
                            <a:schemeClr val="dk1"/>
                          </a:solidFill>
                          <a:effectLst/>
                          <a:latin typeface="+mn-lt"/>
                          <a:ea typeface="+mn-ea"/>
                          <a:cs typeface="+mn-cs"/>
                        </a:rPr>
                        <a:t>.</a:t>
                      </a:r>
                    </a:p>
                    <a:p>
                      <a:endParaRPr lang="en-GB" sz="1050" kern="1200" baseline="0" dirty="0">
                        <a:solidFill>
                          <a:schemeClr val="dk1"/>
                        </a:solidFill>
                        <a:effectLst/>
                        <a:latin typeface="+mn-lt"/>
                        <a:ea typeface="+mn-ea"/>
                        <a:cs typeface="+mn-cs"/>
                      </a:endParaRPr>
                    </a:p>
                    <a:p>
                      <a:r>
                        <a:rPr lang="en-GB" sz="1050" kern="1200" baseline="0" dirty="0">
                          <a:solidFill>
                            <a:schemeClr val="dk1"/>
                          </a:solidFill>
                          <a:effectLst/>
                          <a:latin typeface="+mn-lt"/>
                          <a:ea typeface="+mn-ea"/>
                          <a:cs typeface="+mn-cs"/>
                        </a:rPr>
                        <a:t>We will harvest our potatoes plants from our learning earlier this year</a:t>
                      </a:r>
                      <a:r>
                        <a:rPr lang="en-GB" sz="1050" b="1" kern="1200" baseline="0" dirty="0">
                          <a:solidFill>
                            <a:schemeClr val="dk1"/>
                          </a:solidFill>
                          <a:effectLst/>
                          <a:latin typeface="+mn-lt"/>
                          <a:ea typeface="+mn-ea"/>
                          <a:cs typeface="+mn-cs"/>
                        </a:rPr>
                        <a:t>s” </a:t>
                      </a:r>
                      <a:r>
                        <a:rPr lang="en-GB" sz="1050" b="0" kern="1200" baseline="0" dirty="0">
                          <a:solidFill>
                            <a:schemeClr val="dk1"/>
                          </a:solidFill>
                          <a:effectLst/>
                          <a:latin typeface="+mn-lt"/>
                          <a:ea typeface="+mn-ea"/>
                          <a:cs typeface="+mn-cs"/>
                        </a:rPr>
                        <a:t>and make potato soup on the campfire in Forest School</a:t>
                      </a:r>
                      <a:endParaRPr lang="en-GB" sz="1050" b="0" kern="1200" dirty="0">
                        <a:solidFill>
                          <a:schemeClr val="dk1"/>
                        </a:solidFill>
                        <a:effectLst/>
                        <a:latin typeface="+mn-lt"/>
                        <a:ea typeface="+mn-ea"/>
                        <a:cs typeface="+mn-cs"/>
                      </a:endParaRP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6" name="Table 12">
            <a:extLst>
              <a:ext uri="{FF2B5EF4-FFF2-40B4-BE49-F238E27FC236}">
                <a16:creationId xmlns:a16="http://schemas.microsoft.com/office/drawing/2014/main" id="{E5A04656-E215-4186-87B2-23B6AD36074E}"/>
              </a:ext>
            </a:extLst>
          </p:cNvPr>
          <p:cNvGraphicFramePr>
            <a:graphicFrameLocks noGrp="1"/>
          </p:cNvGraphicFramePr>
          <p:nvPr>
            <p:extLst>
              <p:ext uri="{D42A27DB-BD31-4B8C-83A1-F6EECF244321}">
                <p14:modId xmlns:p14="http://schemas.microsoft.com/office/powerpoint/2010/main" val="2099517999"/>
              </p:ext>
            </p:extLst>
          </p:nvPr>
        </p:nvGraphicFramePr>
        <p:xfrm>
          <a:off x="9708742" y="3046221"/>
          <a:ext cx="2374403" cy="1690654"/>
        </p:xfrm>
        <a:graphic>
          <a:graphicData uri="http://schemas.openxmlformats.org/drawingml/2006/table">
            <a:tbl>
              <a:tblPr firstRow="1" bandRow="1">
                <a:tableStyleId>{1E171933-4619-4E11-9A3F-F7608DF75F80}</a:tableStyleId>
              </a:tblPr>
              <a:tblGrid>
                <a:gridCol w="2374403">
                  <a:extLst>
                    <a:ext uri="{9D8B030D-6E8A-4147-A177-3AD203B41FA5}">
                      <a16:colId xmlns:a16="http://schemas.microsoft.com/office/drawing/2014/main" val="1911107243"/>
                    </a:ext>
                  </a:extLst>
                </a:gridCol>
              </a:tblGrid>
              <a:tr h="231366">
                <a:tc>
                  <a:txBody>
                    <a:bodyPr/>
                    <a:lstStyle/>
                    <a:p>
                      <a:r>
                        <a:rPr lang="en-GB" sz="1200" i="1" dirty="0"/>
                        <a:t>PHYSICAL</a:t>
                      </a:r>
                      <a:r>
                        <a:rPr lang="en-GB" sz="1200" i="1" baseline="0" dirty="0"/>
                        <a:t> EDUCATION</a:t>
                      </a:r>
                      <a:endParaRPr lang="en-GB" sz="1200" i="1" dirty="0"/>
                    </a:p>
                  </a:txBody>
                  <a:tcPr>
                    <a:solidFill>
                      <a:srgbClr val="1E2F81"/>
                    </a:solidFill>
                  </a:tcPr>
                </a:tc>
                <a:extLst>
                  <a:ext uri="{0D108BD9-81ED-4DB2-BD59-A6C34878D82A}">
                    <a16:rowId xmlns:a16="http://schemas.microsoft.com/office/drawing/2014/main" val="2461768620"/>
                  </a:ext>
                </a:extLst>
              </a:tr>
              <a:tr h="1416334">
                <a:tc>
                  <a:txBody>
                    <a:bodyPr/>
                    <a:lstStyle/>
                    <a:p>
                      <a:r>
                        <a:rPr lang="en-GB" sz="1050" kern="1200" dirty="0">
                          <a:effectLst/>
                        </a:rPr>
                        <a:t>We will focus on being </a:t>
                      </a:r>
                      <a:r>
                        <a:rPr lang="en-GB" sz="1050" b="1" kern="1200" dirty="0">
                          <a:effectLst/>
                        </a:rPr>
                        <a:t>active and healthy in both body and mind. </a:t>
                      </a:r>
                      <a:r>
                        <a:rPr lang="en-GB" sz="1050" b="0" kern="1200" dirty="0">
                          <a:effectLst/>
                        </a:rPr>
                        <a:t>Through our topic</a:t>
                      </a:r>
                      <a:r>
                        <a:rPr lang="en-GB" sz="1050" b="0" kern="1200" baseline="0" dirty="0">
                          <a:effectLst/>
                        </a:rPr>
                        <a:t> of </a:t>
                      </a:r>
                      <a:r>
                        <a:rPr lang="en-GB" sz="1050" b="1" kern="1200" baseline="0" dirty="0">
                          <a:effectLst/>
                        </a:rPr>
                        <a:t>“OAA focussing on trails”</a:t>
                      </a:r>
                      <a:r>
                        <a:rPr lang="en-GB" sz="1050" b="0" kern="1200" dirty="0">
                          <a:effectLst/>
                        </a:rPr>
                        <a:t> </a:t>
                      </a:r>
                      <a:r>
                        <a:rPr lang="en-GB" sz="1050" b="0" kern="1200" baseline="0" dirty="0">
                          <a:effectLst/>
                        </a:rPr>
                        <a:t>In </a:t>
                      </a:r>
                      <a:r>
                        <a:rPr lang="en-GB" sz="1050" b="1" kern="1200" baseline="0" dirty="0">
                          <a:effectLst/>
                        </a:rPr>
                        <a:t>Athletics </a:t>
                      </a:r>
                      <a:r>
                        <a:rPr lang="en-GB" sz="1050" b="0" kern="1200" baseline="0" dirty="0">
                          <a:effectLst/>
                        </a:rPr>
                        <a:t>we will look at running fast, changing direction quickly and jumping and landing safely.</a:t>
                      </a:r>
                      <a:endParaRPr lang="en-GB" sz="1050" b="0" kern="1200" dirty="0">
                        <a:effectLst/>
                      </a:endParaRPr>
                    </a:p>
                  </a:txBody>
                  <a:tcPr/>
                </a:tc>
                <a:extLst>
                  <a:ext uri="{0D108BD9-81ED-4DB2-BD59-A6C34878D82A}">
                    <a16:rowId xmlns:a16="http://schemas.microsoft.com/office/drawing/2014/main" val="258617298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2093771473"/>
              </p:ext>
            </p:extLst>
          </p:nvPr>
        </p:nvGraphicFramePr>
        <p:xfrm>
          <a:off x="245459" y="5625510"/>
          <a:ext cx="9747668" cy="912044"/>
        </p:xfrm>
        <a:graphic>
          <a:graphicData uri="http://schemas.openxmlformats.org/drawingml/2006/table">
            <a:tbl>
              <a:tblPr firstRow="1" bandRow="1">
                <a:tableStyleId>{9DCAF9ED-07DC-4A11-8D7F-57B35C25682E}</a:tableStyleId>
              </a:tblPr>
              <a:tblGrid>
                <a:gridCol w="9747668">
                  <a:extLst>
                    <a:ext uri="{9D8B030D-6E8A-4147-A177-3AD203B41FA5}">
                      <a16:colId xmlns:a16="http://schemas.microsoft.com/office/drawing/2014/main" val="1324990426"/>
                    </a:ext>
                  </a:extLst>
                </a:gridCol>
              </a:tblGrid>
              <a:tr h="243368">
                <a:tc>
                  <a:txBody>
                    <a:bodyPr/>
                    <a:lstStyle/>
                    <a:p>
                      <a:r>
                        <a:rPr lang="en-GB" sz="1200" i="1" dirty="0"/>
                        <a:t>PSHE</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4086134767"/>
                  </a:ext>
                </a:extLst>
              </a:tr>
              <a:tr h="637724">
                <a:tc>
                  <a:txBody>
                    <a:bodyPr/>
                    <a:lstStyle/>
                    <a:p>
                      <a:r>
                        <a:rPr lang="en-GB" sz="1050" b="0" i="1" dirty="0"/>
                        <a:t>During the seconds half of the Summer</a:t>
                      </a:r>
                      <a:r>
                        <a:rPr lang="en-GB" sz="1050" b="0" i="1" baseline="0" dirty="0"/>
                        <a:t> </a:t>
                      </a:r>
                      <a:r>
                        <a:rPr lang="en-GB" sz="1050" b="0" i="1" dirty="0"/>
                        <a:t>Term we will focus on the theme </a:t>
                      </a:r>
                      <a:r>
                        <a:rPr lang="en-GB" sz="1050" b="1" i="1" dirty="0"/>
                        <a:t>“Growing</a:t>
                      </a:r>
                      <a:r>
                        <a:rPr lang="en-GB" sz="1050" b="1" i="1" baseline="0" dirty="0"/>
                        <a:t> and Changing</a:t>
                      </a:r>
                      <a:r>
                        <a:rPr lang="en-GB" sz="1050" b="1" i="1" dirty="0"/>
                        <a:t>” </a:t>
                      </a:r>
                      <a:r>
                        <a:rPr lang="en-GB" sz="1050" b="0" i="1" dirty="0"/>
                        <a:t>This will cover; Inside</a:t>
                      </a:r>
                      <a:r>
                        <a:rPr lang="en-GB" sz="1050" b="0" i="1" baseline="0" dirty="0"/>
                        <a:t> my wonderful boy, how to look after a baby, then and now, who can help? surprises and secrets, keeping privates private. We will continue to work on developing a </a:t>
                      </a:r>
                      <a:r>
                        <a:rPr lang="en-GB" sz="1050" b="1" i="1" baseline="0" dirty="0"/>
                        <a:t>growth mindset </a:t>
                      </a:r>
                      <a:r>
                        <a:rPr lang="en-GB" sz="1050" b="0" i="1" baseline="0" dirty="0"/>
                        <a:t>as we prepare for our transition to year 2. Our Christian Value </a:t>
                      </a:r>
                      <a:r>
                        <a:rPr lang="en-GB" sz="1050" b="1" i="1" baseline="0" dirty="0"/>
                        <a:t>“Living the Faith” </a:t>
                      </a:r>
                      <a:r>
                        <a:rPr lang="en-GB" sz="1050" b="0" i="1" baseline="0" dirty="0"/>
                        <a:t>this half term is </a:t>
                      </a:r>
                      <a:r>
                        <a:rPr lang="en-GB" sz="1050" b="1" i="1" baseline="0" dirty="0"/>
                        <a:t>“Service”            ”</a:t>
                      </a:r>
                      <a:endParaRPr lang="en-GB" sz="1050" b="1" i="1" dirty="0"/>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323092736"/>
                  </a:ext>
                </a:extLst>
              </a:tr>
            </a:tbl>
          </a:graphicData>
        </a:graphic>
      </p:graphicFrame>
      <p:pic>
        <p:nvPicPr>
          <p:cNvPr id="16" name="Picture 15" descr="A picture containing text, drawing&#10;&#10;Description automatically generated">
            <a:extLst>
              <a:ext uri="{FF2B5EF4-FFF2-40B4-BE49-F238E27FC236}">
                <a16:creationId xmlns:a16="http://schemas.microsoft.com/office/drawing/2014/main" id="{4FA007E2-1776-4FE3-9738-9B58089F045A}"/>
              </a:ext>
            </a:extLst>
          </p:cNvPr>
          <p:cNvPicPr>
            <a:picLocks noChangeAspect="1"/>
          </p:cNvPicPr>
          <p:nvPr/>
        </p:nvPicPr>
        <p:blipFill>
          <a:blip r:embed="rId2"/>
          <a:stretch>
            <a:fillRect/>
          </a:stretch>
        </p:blipFill>
        <p:spPr>
          <a:xfrm>
            <a:off x="10008589" y="4830671"/>
            <a:ext cx="2058441" cy="1830335"/>
          </a:xfrm>
          <a:prstGeom prst="rect">
            <a:avLst/>
          </a:prstGeom>
        </p:spPr>
      </p:pic>
    </p:spTree>
    <p:extLst>
      <p:ext uri="{BB962C8B-B14F-4D97-AF65-F5344CB8AC3E}">
        <p14:creationId xmlns:p14="http://schemas.microsoft.com/office/powerpoint/2010/main" val="3490200576"/>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243441"/>
      </a:dk2>
      <a:lt2>
        <a:srgbClr val="E2E8E2"/>
      </a:lt2>
      <a:accent1>
        <a:srgbClr val="D63AD5"/>
      </a:accent1>
      <a:accent2>
        <a:srgbClr val="8831C6"/>
      </a:accent2>
      <a:accent3>
        <a:srgbClr val="5F46D8"/>
      </a:accent3>
      <a:accent4>
        <a:srgbClr val="3459C7"/>
      </a:accent4>
      <a:accent5>
        <a:srgbClr val="3AA2D6"/>
      </a:accent5>
      <a:accent6>
        <a:srgbClr val="25B5AA"/>
      </a:accent6>
      <a:hlink>
        <a:srgbClr val="3F7FBF"/>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6585882592B447828298505CABB829" ma:contentTypeVersion="19" ma:contentTypeDescription="Create a new document." ma:contentTypeScope="" ma:versionID="636b2987c06ae9d02cc08a127e2dbeca">
  <xsd:schema xmlns:xsd="http://www.w3.org/2001/XMLSchema" xmlns:xs="http://www.w3.org/2001/XMLSchema" xmlns:p="http://schemas.microsoft.com/office/2006/metadata/properties" xmlns:ns2="3d7d4e20-ff04-4bd0-a4b8-3d1551740078" xmlns:ns3="49a2ec5a-826a-4fa9-a591-8e3a51b6f1b5" targetNamespace="http://schemas.microsoft.com/office/2006/metadata/properties" ma:root="true" ma:fieldsID="cced9ccf8e9f9276518b6261227d8255" ns2:_="" ns3:_="">
    <xsd:import namespace="3d7d4e20-ff04-4bd0-a4b8-3d1551740078"/>
    <xsd:import namespace="49a2ec5a-826a-4fa9-a591-8e3a51b6f1b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7d4e20-ff04-4bd0-a4b8-3d15517400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f3806f7-ffeb-42ea-b64f-8be0da780f4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9a2ec5a-826a-4fa9-a591-8e3a51b6f1b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42ed5bd-7614-4295-bd63-575b8be47754}" ma:internalName="TaxCatchAll" ma:showField="CatchAllData" ma:web="49a2ec5a-826a-4fa9-a591-8e3a51b6f1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3d7d4e20-ff04-4bd0-a4b8-3d1551740078" xsi:nil="true"/>
    <lcf76f155ced4ddcb4097134ff3c332f xmlns="3d7d4e20-ff04-4bd0-a4b8-3d1551740078">
      <Terms xmlns="http://schemas.microsoft.com/office/infopath/2007/PartnerControls"/>
    </lcf76f155ced4ddcb4097134ff3c332f>
    <TaxCatchAll xmlns="49a2ec5a-826a-4fa9-a591-8e3a51b6f1b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F2F50C-4F2C-40D8-A777-BA3BAB2375E4}"/>
</file>

<file path=customXml/itemProps2.xml><?xml version="1.0" encoding="utf-8"?>
<ds:datastoreItem xmlns:ds="http://schemas.openxmlformats.org/officeDocument/2006/customXml" ds:itemID="{F2455B2D-BAB7-438A-85DA-0266A24CB79F}">
  <ds:schemaRefs>
    <ds:schemaRef ds:uri="38fefd10-4325-4177-92dd-b11223b5bce1"/>
    <ds:schemaRef ds:uri="50581819-1054-4848-a8a7-702205667f61"/>
    <ds:schemaRef ds:uri="http://purl.org/dc/elements/1.1/"/>
    <ds:schemaRef ds:uri="http://purl.org/dc/terms/"/>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dcmitype/"/>
    <ds:schemaRef ds:uri="3d7d4e20-ff04-4bd0-a4b8-3d1551740078"/>
    <ds:schemaRef ds:uri="49a2ec5a-826a-4fa9-a591-8e3a51b6f1b5"/>
  </ds:schemaRefs>
</ds:datastoreItem>
</file>

<file path=customXml/itemProps3.xml><?xml version="1.0" encoding="utf-8"?>
<ds:datastoreItem xmlns:ds="http://schemas.openxmlformats.org/officeDocument/2006/customXml" ds:itemID="{D8C6403A-684A-431F-8F36-A24C99E286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686</Words>
  <Application>Microsoft Office PowerPoint</Application>
  <PresentationFormat>Widescreen</PresentationFormat>
  <Paragraphs>35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Century Gothic</vt:lpstr>
      <vt:lpstr>Elephant</vt:lpstr>
      <vt:lpstr>BrushVTI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2020-05-04T21:46:56Z</dcterms:created>
  <dcterms:modified xsi:type="dcterms:W3CDTF">2026-06-14T15:13:34Z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0x010100F26585882592B447828298505CABB829</vt:lpwstr>
  </property>
  <property fmtid="{D5CDD505-2E9C-101B-9397-08002B2CF9AE}" pid="3" name="MediaServiceImageTags">
    <vt:lpwstr/>
  </property>
</Properties>
</file>