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89" r:id="rId4"/>
  </p:sldMasterIdLst>
  <p:sldIdLst>
    <p:sldId id="29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272"/>
    <a:srgbClr val="FDF5D0"/>
    <a:srgbClr val="1E2F81"/>
    <a:srgbClr val="5F46D8"/>
    <a:srgbClr val="F4CC13"/>
    <a:srgbClr val="8831C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78" d="100"/>
          <a:sy n="78" d="100"/>
        </p:scale>
        <p:origin x="8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6742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7534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36819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69339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4715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4995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33164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9635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3168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326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96908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9/14/2026</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1214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9/14/2026</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8566147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77" r:id="rId3"/>
    <p:sldLayoutId id="2147483778" r:id="rId4"/>
    <p:sldLayoutId id="2147483779" r:id="rId5"/>
    <p:sldLayoutId id="2147483780" r:id="rId6"/>
    <p:sldLayoutId id="2147483781" r:id="rId7"/>
    <p:sldLayoutId id="2147483782" r:id="rId8"/>
    <p:sldLayoutId id="2147483783" r:id="rId9"/>
    <p:sldLayoutId id="2147483786" r:id="rId10"/>
    <p:sldLayoutId id="2147483784" r:id="rId11"/>
    <p:sldLayoutId id="2147483785"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77DD221B-C100-451D-9142-EC420571B688}"/>
              </a:ext>
            </a:extLst>
          </p:cNvPr>
          <p:cNvGraphicFramePr>
            <a:graphicFrameLocks noGrp="1"/>
          </p:cNvGraphicFramePr>
          <p:nvPr>
            <p:extLst>
              <p:ext uri="{D42A27DB-BD31-4B8C-83A1-F6EECF244321}">
                <p14:modId xmlns:p14="http://schemas.microsoft.com/office/powerpoint/2010/main" val="333552213"/>
              </p:ext>
            </p:extLst>
          </p:nvPr>
        </p:nvGraphicFramePr>
        <p:xfrm>
          <a:off x="260922" y="234296"/>
          <a:ext cx="2330450" cy="2545080"/>
        </p:xfrm>
        <a:graphic>
          <a:graphicData uri="http://schemas.openxmlformats.org/drawingml/2006/table">
            <a:tbl>
              <a:tblPr firstRow="1" bandRow="1">
                <a:tableStyleId>{1E171933-4619-4E11-9A3F-F7608DF75F80}</a:tableStyleId>
              </a:tblPr>
              <a:tblGrid>
                <a:gridCol w="2330450">
                  <a:extLst>
                    <a:ext uri="{9D8B030D-6E8A-4147-A177-3AD203B41FA5}">
                      <a16:colId xmlns:a16="http://schemas.microsoft.com/office/drawing/2014/main" val="1911107243"/>
                    </a:ext>
                  </a:extLst>
                </a:gridCol>
              </a:tblGrid>
              <a:tr h="264268">
                <a:tc>
                  <a:txBody>
                    <a:bodyPr/>
                    <a:lstStyle/>
                    <a:p>
                      <a:r>
                        <a:rPr lang="en-GB" sz="1200" i="0" dirty="0"/>
                        <a:t>GRAMMAR/</a:t>
                      </a:r>
                      <a:r>
                        <a:rPr lang="en-GB" sz="1200" i="0" baseline="0" dirty="0"/>
                        <a:t> SPELLINGS</a:t>
                      </a:r>
                      <a:endParaRPr lang="en-GB" sz="1200" i="1" dirty="0"/>
                    </a:p>
                  </a:txBody>
                  <a:tcPr>
                    <a:solidFill>
                      <a:srgbClr val="1E2F81"/>
                    </a:solidFill>
                  </a:tcPr>
                </a:tc>
                <a:extLst>
                  <a:ext uri="{0D108BD9-81ED-4DB2-BD59-A6C34878D82A}">
                    <a16:rowId xmlns:a16="http://schemas.microsoft.com/office/drawing/2014/main" val="2461768620"/>
                  </a:ext>
                </a:extLst>
              </a:tr>
              <a:tr h="2132207">
                <a:tc>
                  <a:txBody>
                    <a:bodyPr/>
                    <a:lstStyle/>
                    <a:p>
                      <a:r>
                        <a:rPr lang="en-GB" sz="1100" b="0" kern="1200" baseline="0" dirty="0">
                          <a:effectLst/>
                        </a:rPr>
                        <a:t>During the first part of the Autumn term we will be focussing on developing our grammar skills. We will be learning about the different types of nouns and verbs. These lessons will be daily and will provide children with good foundations for starting the English units in Autumn 2. We will also have daily spelling lessons using the Lancashire Red Rose spelling scheme. </a:t>
                      </a:r>
                    </a:p>
                  </a:txBody>
                  <a:tcPr/>
                </a:tc>
                <a:extLst>
                  <a:ext uri="{0D108BD9-81ED-4DB2-BD59-A6C34878D82A}">
                    <a16:rowId xmlns:a16="http://schemas.microsoft.com/office/drawing/2014/main" val="2586172980"/>
                  </a:ext>
                </a:extLst>
              </a:tr>
            </a:tbl>
          </a:graphicData>
        </a:graphic>
      </p:graphicFrame>
      <p:sp>
        <p:nvSpPr>
          <p:cNvPr id="14" name="TextBox 13">
            <a:extLst>
              <a:ext uri="{FF2B5EF4-FFF2-40B4-BE49-F238E27FC236}">
                <a16:creationId xmlns:a16="http://schemas.microsoft.com/office/drawing/2014/main" id="{7F19CB69-12B4-4C50-9D78-9FAF137E7EBB}"/>
              </a:ext>
            </a:extLst>
          </p:cNvPr>
          <p:cNvSpPr txBox="1"/>
          <p:nvPr/>
        </p:nvSpPr>
        <p:spPr>
          <a:xfrm>
            <a:off x="124969" y="6476340"/>
            <a:ext cx="11725275" cy="369332"/>
          </a:xfrm>
          <a:prstGeom prst="rect">
            <a:avLst/>
          </a:prstGeom>
          <a:noFill/>
        </p:spPr>
        <p:txBody>
          <a:bodyPr wrap="square" rtlCol="0">
            <a:spAutoFit/>
          </a:bodyPr>
          <a:lstStyle/>
          <a:p>
            <a:pPr algn="ctr"/>
            <a:r>
              <a:rPr lang="en-GB" b="1" dirty="0"/>
              <a:t>Our school helps us to walk with Jesus, to be the best that we can be.</a:t>
            </a:r>
            <a:endParaRPr lang="en-GB" dirty="0"/>
          </a:p>
        </p:txBody>
      </p:sp>
      <p:graphicFrame>
        <p:nvGraphicFramePr>
          <p:cNvPr id="24" name="Table 12">
            <a:extLst>
              <a:ext uri="{FF2B5EF4-FFF2-40B4-BE49-F238E27FC236}">
                <a16:creationId xmlns:a16="http://schemas.microsoft.com/office/drawing/2014/main" id="{3327ECC4-5D8C-4923-8606-8062852769E3}"/>
              </a:ext>
            </a:extLst>
          </p:cNvPr>
          <p:cNvGraphicFramePr>
            <a:graphicFrameLocks noGrp="1"/>
          </p:cNvGraphicFramePr>
          <p:nvPr>
            <p:extLst>
              <p:ext uri="{D42A27DB-BD31-4B8C-83A1-F6EECF244321}">
                <p14:modId xmlns:p14="http://schemas.microsoft.com/office/powerpoint/2010/main" val="4127561876"/>
              </p:ext>
            </p:extLst>
          </p:nvPr>
        </p:nvGraphicFramePr>
        <p:xfrm>
          <a:off x="5349081" y="232706"/>
          <a:ext cx="6717950" cy="1455136"/>
        </p:xfrm>
        <a:graphic>
          <a:graphicData uri="http://schemas.openxmlformats.org/drawingml/2006/table">
            <a:tbl>
              <a:tblPr firstRow="1" bandRow="1">
                <a:tableStyleId>{7E9639D4-E3E2-4D34-9284-5A2195B3D0D7}</a:tableStyleId>
              </a:tblPr>
              <a:tblGrid>
                <a:gridCol w="6717950">
                  <a:extLst>
                    <a:ext uri="{9D8B030D-6E8A-4147-A177-3AD203B41FA5}">
                      <a16:colId xmlns:a16="http://schemas.microsoft.com/office/drawing/2014/main" val="1911107243"/>
                    </a:ext>
                  </a:extLst>
                </a:gridCol>
              </a:tblGrid>
              <a:tr h="296896">
                <a:tc>
                  <a:txBody>
                    <a:bodyPr/>
                    <a:lstStyle/>
                    <a:p>
                      <a:pPr algn="ctr"/>
                      <a:r>
                        <a:rPr lang="en-GB" sz="1200" i="1" dirty="0"/>
                        <a:t>YEAR 2 – AUTUMN</a:t>
                      </a:r>
                      <a:r>
                        <a:rPr lang="en-GB" sz="1200" i="1" baseline="0" dirty="0"/>
                        <a:t> 1</a:t>
                      </a:r>
                      <a:r>
                        <a:rPr lang="en-GB" sz="1200" i="1" dirty="0"/>
                        <a:t> TOPIC </a:t>
                      </a:r>
                      <a:r>
                        <a:rPr lang="en-GB" sz="1200" i="1"/>
                        <a:t>PLAN 2026</a:t>
                      </a:r>
                      <a:endParaRPr lang="en-GB" sz="1200" i="1" dirty="0"/>
                    </a:p>
                  </a:txBody>
                  <a:tcPr/>
                </a:tc>
                <a:extLst>
                  <a:ext uri="{0D108BD9-81ED-4DB2-BD59-A6C34878D82A}">
                    <a16:rowId xmlns:a16="http://schemas.microsoft.com/office/drawing/2014/main" val="2461768620"/>
                  </a:ext>
                </a:extLst>
              </a:tr>
              <a:tr h="922103">
                <a:tc>
                  <a:txBody>
                    <a:bodyPr/>
                    <a:lstStyle/>
                    <a:p>
                      <a:r>
                        <a:rPr lang="en-GB" sz="1000" b="1" i="0" dirty="0"/>
                        <a:t>Hello</a:t>
                      </a:r>
                      <a:r>
                        <a:rPr lang="en-GB" sz="1000" b="1" i="0" baseline="0" dirty="0"/>
                        <a:t> and welcome to your first half term in Year 2. Myself and Mrs Allen can’t wait to get started with the many activities we have planned for you. </a:t>
                      </a:r>
                    </a:p>
                    <a:p>
                      <a:r>
                        <a:rPr lang="en-GB" sz="1000" b="1" i="0" baseline="0" dirty="0"/>
                        <a:t>Our first few days will be spent completing lots of ‘getting to know each other activities as well as starting our Year 2 curriculum. The curriculum map sets out all the key learning that will take place this half term but if you have any further questions ,then do not hesitate to contact me.  </a:t>
                      </a:r>
                    </a:p>
                    <a:p>
                      <a:endParaRPr lang="en-GB" sz="1000" b="1" i="0" baseline="0" dirty="0"/>
                    </a:p>
                    <a:p>
                      <a:r>
                        <a:rPr lang="en-GB" sz="1000" b="1" i="0" baseline="0" dirty="0"/>
                        <a:t>We very much look forward to the year ahead with you. </a:t>
                      </a:r>
                      <a:r>
                        <a:rPr lang="en-GB" sz="1000" b="1" i="0" baseline="0" dirty="0">
                          <a:sym typeface="Wingdings" panose="05000000000000000000" pitchFamily="2" charset="2"/>
                        </a:rPr>
                        <a:t> </a:t>
                      </a:r>
                      <a:endParaRPr lang="en-GB" sz="1000" b="1" i="0" dirty="0"/>
                    </a:p>
                  </a:txBody>
                  <a:tcPr/>
                </a:tc>
                <a:extLst>
                  <a:ext uri="{0D108BD9-81ED-4DB2-BD59-A6C34878D82A}">
                    <a16:rowId xmlns:a16="http://schemas.microsoft.com/office/drawing/2014/main" val="2586172980"/>
                  </a:ext>
                </a:extLst>
              </a:tr>
            </a:tbl>
          </a:graphicData>
        </a:graphic>
      </p:graphicFrame>
      <p:graphicFrame>
        <p:nvGraphicFramePr>
          <p:cNvPr id="26" name="Table 12">
            <a:extLst>
              <a:ext uri="{FF2B5EF4-FFF2-40B4-BE49-F238E27FC236}">
                <a16:creationId xmlns:a16="http://schemas.microsoft.com/office/drawing/2014/main" id="{06BEB610-165E-4A57-92C3-E659EED10C55}"/>
              </a:ext>
            </a:extLst>
          </p:cNvPr>
          <p:cNvGraphicFramePr>
            <a:graphicFrameLocks noGrp="1"/>
          </p:cNvGraphicFramePr>
          <p:nvPr>
            <p:extLst>
              <p:ext uri="{D42A27DB-BD31-4B8C-83A1-F6EECF244321}">
                <p14:modId xmlns:p14="http://schemas.microsoft.com/office/powerpoint/2010/main" val="2730585511"/>
              </p:ext>
            </p:extLst>
          </p:nvPr>
        </p:nvGraphicFramePr>
        <p:xfrm>
          <a:off x="5346700" y="1702949"/>
          <a:ext cx="4419600" cy="1645920"/>
        </p:xfrm>
        <a:graphic>
          <a:graphicData uri="http://schemas.openxmlformats.org/drawingml/2006/table">
            <a:tbl>
              <a:tblPr firstRow="1" bandRow="1">
                <a:tableStyleId>{1E171933-4619-4E11-9A3F-F7608DF75F80}</a:tableStyleId>
              </a:tblPr>
              <a:tblGrid>
                <a:gridCol w="4419600">
                  <a:extLst>
                    <a:ext uri="{9D8B030D-6E8A-4147-A177-3AD203B41FA5}">
                      <a16:colId xmlns:a16="http://schemas.microsoft.com/office/drawing/2014/main" val="1911107243"/>
                    </a:ext>
                  </a:extLst>
                </a:gridCol>
              </a:tblGrid>
              <a:tr h="238927">
                <a:tc>
                  <a:txBody>
                    <a:bodyPr/>
                    <a:lstStyle/>
                    <a:p>
                      <a:r>
                        <a:rPr lang="en-GB" sz="1200" i="1" dirty="0"/>
                        <a:t>RE</a:t>
                      </a:r>
                    </a:p>
                  </a:txBody>
                  <a:tcPr>
                    <a:solidFill>
                      <a:srgbClr val="1E2F81"/>
                    </a:solidFill>
                  </a:tcPr>
                </a:tc>
                <a:extLst>
                  <a:ext uri="{0D108BD9-81ED-4DB2-BD59-A6C34878D82A}">
                    <a16:rowId xmlns:a16="http://schemas.microsoft.com/office/drawing/2014/main" val="2461768620"/>
                  </a:ext>
                </a:extLst>
              </a:tr>
              <a:tr h="1263557">
                <a:tc>
                  <a:txBody>
                    <a:bodyPr/>
                    <a:lstStyle/>
                    <a:p>
                      <a:r>
                        <a:rPr lang="en-US" sz="1050" b="0" i="0" baseline="0" dirty="0"/>
                        <a:t>This half term we will be studying the unit of ‘The Bible’. Throughout this unit we will be learning why the Bible is such a special book for Christians. We will also be thinking about things which we consider to be our ‘treasured possessions’. </a:t>
                      </a:r>
                    </a:p>
                    <a:p>
                      <a:endParaRPr lang="en-GB" sz="1050" b="0" i="0" baseline="0" dirty="0"/>
                    </a:p>
                    <a:p>
                      <a:endParaRPr lang="en-GB" sz="1050" b="0" i="0" baseline="0" dirty="0"/>
                    </a:p>
                    <a:p>
                      <a:r>
                        <a:rPr lang="en-GB" sz="1050" b="0" i="0" baseline="0" dirty="0"/>
                        <a:t>Our RE lessons will include a combination of art, drama, stories and written work. </a:t>
                      </a:r>
                      <a:endParaRPr lang="en-GB" sz="1050" b="0" i="0" dirty="0"/>
                    </a:p>
                  </a:txBody>
                  <a:tcPr/>
                </a:tc>
                <a:extLst>
                  <a:ext uri="{0D108BD9-81ED-4DB2-BD59-A6C34878D82A}">
                    <a16:rowId xmlns:a16="http://schemas.microsoft.com/office/drawing/2014/main" val="2586172980"/>
                  </a:ext>
                </a:extLst>
              </a:tr>
            </a:tbl>
          </a:graphicData>
        </a:graphic>
      </p:graphicFrame>
      <p:graphicFrame>
        <p:nvGraphicFramePr>
          <p:cNvPr id="27" name="Table 12">
            <a:extLst>
              <a:ext uri="{FF2B5EF4-FFF2-40B4-BE49-F238E27FC236}">
                <a16:creationId xmlns:a16="http://schemas.microsoft.com/office/drawing/2014/main" id="{24C40E41-F959-4401-9206-4B436BB9401D}"/>
              </a:ext>
            </a:extLst>
          </p:cNvPr>
          <p:cNvGraphicFramePr>
            <a:graphicFrameLocks noGrp="1"/>
          </p:cNvGraphicFramePr>
          <p:nvPr>
            <p:extLst>
              <p:ext uri="{D42A27DB-BD31-4B8C-83A1-F6EECF244321}">
                <p14:modId xmlns:p14="http://schemas.microsoft.com/office/powerpoint/2010/main" val="1256140355"/>
              </p:ext>
            </p:extLst>
          </p:nvPr>
        </p:nvGraphicFramePr>
        <p:xfrm>
          <a:off x="255716" y="4066965"/>
          <a:ext cx="4977828" cy="1144315"/>
        </p:xfrm>
        <a:graphic>
          <a:graphicData uri="http://schemas.openxmlformats.org/drawingml/2006/table">
            <a:tbl>
              <a:tblPr firstRow="1" bandRow="1">
                <a:tableStyleId>{1E171933-4619-4E11-9A3F-F7608DF75F80}</a:tableStyleId>
              </a:tblPr>
              <a:tblGrid>
                <a:gridCol w="4977828">
                  <a:extLst>
                    <a:ext uri="{9D8B030D-6E8A-4147-A177-3AD203B41FA5}">
                      <a16:colId xmlns:a16="http://schemas.microsoft.com/office/drawing/2014/main" val="1911107243"/>
                    </a:ext>
                  </a:extLst>
                </a:gridCol>
              </a:tblGrid>
              <a:tr h="320761">
                <a:tc>
                  <a:txBody>
                    <a:bodyPr/>
                    <a:lstStyle/>
                    <a:p>
                      <a:r>
                        <a:rPr lang="en-GB" sz="1200" i="1" dirty="0"/>
                        <a:t>COMPUTING</a:t>
                      </a:r>
                    </a:p>
                  </a:txBody>
                  <a:tcPr>
                    <a:solidFill>
                      <a:srgbClr val="1E2F81"/>
                    </a:solidFill>
                  </a:tcPr>
                </a:tc>
                <a:extLst>
                  <a:ext uri="{0D108BD9-81ED-4DB2-BD59-A6C34878D82A}">
                    <a16:rowId xmlns:a16="http://schemas.microsoft.com/office/drawing/2014/main" val="2461768620"/>
                  </a:ext>
                </a:extLst>
              </a:tr>
              <a:tr h="823554">
                <a:tc>
                  <a:txBody>
                    <a:bodyPr/>
                    <a:lstStyle/>
                    <a:p>
                      <a:r>
                        <a:rPr lang="en-US" sz="1050" kern="1200" dirty="0">
                          <a:effectLst/>
                        </a:rPr>
                        <a:t>We</a:t>
                      </a:r>
                      <a:r>
                        <a:rPr lang="en-US" sz="1050" kern="1200" baseline="0" dirty="0">
                          <a:effectLst/>
                        </a:rPr>
                        <a:t> will begin the half term with an E-Safety lesson to help ensure that we are safe when using the computers and other devices. Our IT unit this half term is </a:t>
                      </a:r>
                      <a:r>
                        <a:rPr lang="en-US" sz="1050" b="1" kern="1200" baseline="0" dirty="0">
                          <a:effectLst/>
                        </a:rPr>
                        <a:t>‘IT around us</a:t>
                      </a:r>
                      <a:r>
                        <a:rPr lang="en-US" sz="1050" kern="1200" baseline="0" dirty="0">
                          <a:effectLst/>
                        </a:rPr>
                        <a:t>’. During this unit we will be learning about; IT in school, IT around the world and the benefits of IT. </a:t>
                      </a:r>
                      <a:endParaRPr lang="en-GB" sz="105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28" name="Table 12">
            <a:extLst>
              <a:ext uri="{FF2B5EF4-FFF2-40B4-BE49-F238E27FC236}">
                <a16:creationId xmlns:a16="http://schemas.microsoft.com/office/drawing/2014/main" id="{53A9CFA3-BDCF-404A-A3B5-7736FB09C9C8}"/>
              </a:ext>
            </a:extLst>
          </p:cNvPr>
          <p:cNvGraphicFramePr>
            <a:graphicFrameLocks noGrp="1"/>
          </p:cNvGraphicFramePr>
          <p:nvPr>
            <p:extLst>
              <p:ext uri="{D42A27DB-BD31-4B8C-83A1-F6EECF244321}">
                <p14:modId xmlns:p14="http://schemas.microsoft.com/office/powerpoint/2010/main" val="2073285464"/>
              </p:ext>
            </p:extLst>
          </p:nvPr>
        </p:nvGraphicFramePr>
        <p:xfrm>
          <a:off x="255716" y="2902262"/>
          <a:ext cx="5000054" cy="1165860"/>
        </p:xfrm>
        <a:graphic>
          <a:graphicData uri="http://schemas.openxmlformats.org/drawingml/2006/table">
            <a:tbl>
              <a:tblPr firstRow="1" bandRow="1">
                <a:tableStyleId>{9DCAF9ED-07DC-4A11-8D7F-57B35C25682E}</a:tableStyleId>
              </a:tblPr>
              <a:tblGrid>
                <a:gridCol w="5000054">
                  <a:extLst>
                    <a:ext uri="{9D8B030D-6E8A-4147-A177-3AD203B41FA5}">
                      <a16:colId xmlns:a16="http://schemas.microsoft.com/office/drawing/2014/main" val="1911107243"/>
                    </a:ext>
                  </a:extLst>
                </a:gridCol>
              </a:tblGrid>
              <a:tr h="245133">
                <a:tc>
                  <a:txBody>
                    <a:bodyPr/>
                    <a:lstStyle/>
                    <a:p>
                      <a:r>
                        <a:rPr lang="en-US" sz="1200" i="1" dirty="0"/>
                        <a:t>HISTORY</a:t>
                      </a:r>
                      <a:endParaRPr lang="en-GB" sz="1200"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796682">
                <a:tc>
                  <a:txBody>
                    <a:bodyPr/>
                    <a:lstStyle/>
                    <a:p>
                      <a:r>
                        <a:rPr lang="en-GB" sz="1050" b="0" i="0" dirty="0"/>
                        <a:t>Our</a:t>
                      </a:r>
                      <a:r>
                        <a:rPr lang="en-GB" sz="1050" b="0" i="0" baseline="0" dirty="0"/>
                        <a:t> History topic this half tem will be ‘Hospitals and Healthcare’. During this topic we will be investigating the questions of ‘ How did Florence Nightingale and Edith Cavell help to improve hospitals?’ We will </a:t>
                      </a:r>
                      <a:r>
                        <a:rPr lang="en-GB" sz="1050" b="0" i="0" baseline="0"/>
                        <a:t>discuss different </a:t>
                      </a:r>
                      <a:r>
                        <a:rPr lang="en-GB" sz="1050" b="0" i="0" baseline="0" dirty="0"/>
                        <a:t>ways that we can find out information about the past and will make links between the past and the present. </a:t>
                      </a:r>
                      <a:endParaRPr lang="en-GB" sz="1050" b="0" i="0"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1" name="Table 12">
            <a:extLst>
              <a:ext uri="{FF2B5EF4-FFF2-40B4-BE49-F238E27FC236}">
                <a16:creationId xmlns:a16="http://schemas.microsoft.com/office/drawing/2014/main" id="{80390E23-FAC5-41D3-B76A-559B213217FA}"/>
              </a:ext>
            </a:extLst>
          </p:cNvPr>
          <p:cNvGraphicFramePr>
            <a:graphicFrameLocks noGrp="1"/>
          </p:cNvGraphicFramePr>
          <p:nvPr>
            <p:extLst>
              <p:ext uri="{D42A27DB-BD31-4B8C-83A1-F6EECF244321}">
                <p14:modId xmlns:p14="http://schemas.microsoft.com/office/powerpoint/2010/main" val="2993190013"/>
              </p:ext>
            </p:extLst>
          </p:nvPr>
        </p:nvGraphicFramePr>
        <p:xfrm>
          <a:off x="2696719" y="232705"/>
          <a:ext cx="2559938" cy="2491819"/>
        </p:xfrm>
        <a:graphic>
          <a:graphicData uri="http://schemas.openxmlformats.org/drawingml/2006/table">
            <a:tbl>
              <a:tblPr firstRow="1" bandRow="1">
                <a:tableStyleId>{9DCAF9ED-07DC-4A11-8D7F-57B35C25682E}</a:tableStyleId>
              </a:tblPr>
              <a:tblGrid>
                <a:gridCol w="2559938">
                  <a:extLst>
                    <a:ext uri="{9D8B030D-6E8A-4147-A177-3AD203B41FA5}">
                      <a16:colId xmlns:a16="http://schemas.microsoft.com/office/drawing/2014/main" val="1911107243"/>
                    </a:ext>
                  </a:extLst>
                </a:gridCol>
              </a:tblGrid>
              <a:tr h="320119">
                <a:tc>
                  <a:txBody>
                    <a:bodyPr/>
                    <a:lstStyle/>
                    <a:p>
                      <a:r>
                        <a:rPr lang="en-GB" sz="1200" i="1" dirty="0"/>
                        <a:t>MATHS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2059747">
                <a:tc>
                  <a:txBody>
                    <a:bodyPr/>
                    <a:lstStyle/>
                    <a:p>
                      <a:r>
                        <a:rPr lang="en-GB" sz="1050" b="0" i="0" dirty="0"/>
                        <a:t>We will be doing lots of learning in our Maths lessons. We will be starting</a:t>
                      </a:r>
                      <a:r>
                        <a:rPr lang="en-GB" sz="1050" b="0" i="0" baseline="0" dirty="0"/>
                        <a:t> the half term by recapping some of the number skills that were covered in year one. Our lessons will then include: </a:t>
                      </a:r>
                    </a:p>
                    <a:p>
                      <a:pPr marL="171450" indent="-171450">
                        <a:buFont typeface="Arial" panose="020B0604020202020204" pitchFamily="34" charset="0"/>
                        <a:buChar char="•"/>
                      </a:pPr>
                      <a:r>
                        <a:rPr lang="en-GB" sz="1050" b="0" i="0" baseline="0" dirty="0"/>
                        <a:t>Recognising two-digit numbers</a:t>
                      </a:r>
                    </a:p>
                    <a:p>
                      <a:pPr marL="171450" indent="-171450">
                        <a:buFont typeface="Arial" panose="020B0604020202020204" pitchFamily="34" charset="0"/>
                        <a:buChar char="•"/>
                      </a:pPr>
                      <a:r>
                        <a:rPr lang="en-GB" sz="1050" b="0" i="0" baseline="0" dirty="0"/>
                        <a:t>Partitioning numbers in lots of different ways. </a:t>
                      </a:r>
                    </a:p>
                    <a:p>
                      <a:pPr marL="171450" indent="-171450">
                        <a:buFont typeface="Arial" panose="020B0604020202020204" pitchFamily="34" charset="0"/>
                        <a:buChar char="•"/>
                      </a:pPr>
                      <a:r>
                        <a:rPr lang="en-GB" sz="1050" b="0" i="0" baseline="0" dirty="0"/>
                        <a:t>Adding and subtracting two-digit numbers. </a:t>
                      </a:r>
                    </a:p>
                    <a:p>
                      <a:pPr marL="171450" indent="-171450">
                        <a:buFont typeface="Arial" panose="020B0604020202020204" pitchFamily="34" charset="0"/>
                        <a:buChar char="•"/>
                      </a:pPr>
                      <a:r>
                        <a:rPr lang="en-GB" sz="1050" b="0" i="0" baseline="0" dirty="0"/>
                        <a:t>Recognising and describing the properties of 2D and 3D shapes. </a:t>
                      </a:r>
                      <a:endParaRPr lang="en-GB" sz="1050" b="0" i="0"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2" name="Table 12">
            <a:extLst>
              <a:ext uri="{FF2B5EF4-FFF2-40B4-BE49-F238E27FC236}">
                <a16:creationId xmlns:a16="http://schemas.microsoft.com/office/drawing/2014/main" id="{328D72A4-6160-4CFE-9FDD-503E18A94FF6}"/>
              </a:ext>
            </a:extLst>
          </p:cNvPr>
          <p:cNvGraphicFramePr>
            <a:graphicFrameLocks noGrp="1"/>
          </p:cNvGraphicFramePr>
          <p:nvPr>
            <p:extLst>
              <p:ext uri="{D42A27DB-BD31-4B8C-83A1-F6EECF244321}">
                <p14:modId xmlns:p14="http://schemas.microsoft.com/office/powerpoint/2010/main" val="1901981362"/>
              </p:ext>
            </p:extLst>
          </p:nvPr>
        </p:nvGraphicFramePr>
        <p:xfrm>
          <a:off x="9856343" y="1701757"/>
          <a:ext cx="2210687" cy="1647111"/>
        </p:xfrm>
        <a:graphic>
          <a:graphicData uri="http://schemas.openxmlformats.org/drawingml/2006/table">
            <a:tbl>
              <a:tblPr firstRow="1" bandRow="1">
                <a:tableStyleId>{9DCAF9ED-07DC-4A11-8D7F-57B35C25682E}</a:tableStyleId>
              </a:tblPr>
              <a:tblGrid>
                <a:gridCol w="2210687">
                  <a:extLst>
                    <a:ext uri="{9D8B030D-6E8A-4147-A177-3AD203B41FA5}">
                      <a16:colId xmlns:a16="http://schemas.microsoft.com/office/drawing/2014/main" val="1911107243"/>
                    </a:ext>
                  </a:extLst>
                </a:gridCol>
              </a:tblGrid>
              <a:tr h="274519">
                <a:tc>
                  <a:txBody>
                    <a:bodyPr/>
                    <a:lstStyle/>
                    <a:p>
                      <a:r>
                        <a:rPr lang="en-GB" sz="1200" i="1" dirty="0"/>
                        <a:t>MUSIC</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1372592">
                <a:tc>
                  <a:txBody>
                    <a:bodyPr/>
                    <a:lstStyle/>
                    <a:p>
                      <a:r>
                        <a:rPr lang="en-US" sz="1050" b="0" i="1" dirty="0"/>
                        <a:t>This</a:t>
                      </a:r>
                      <a:r>
                        <a:rPr lang="en-US" sz="1050" b="0" i="1" baseline="0" dirty="0"/>
                        <a:t> half term we will be having fun with singing. We will be using the ‘Sing Up’ lessons during music. </a:t>
                      </a:r>
                    </a:p>
                    <a:p>
                      <a:r>
                        <a:rPr lang="en-US" sz="1050" b="0" i="1" baseline="0" dirty="0"/>
                        <a:t>Our singing unit 1 is ‘Tony Chestnut’ </a:t>
                      </a:r>
                    </a:p>
                    <a:p>
                      <a:r>
                        <a:rPr lang="en-US" sz="1050" b="0" i="1" baseline="0" dirty="0"/>
                        <a:t>Our listening unit is ‘Carnival of the animals’ </a:t>
                      </a:r>
                      <a:endParaRPr lang="en-GB" sz="1050" b="0"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4" name="Table 12">
            <a:extLst>
              <a:ext uri="{FF2B5EF4-FFF2-40B4-BE49-F238E27FC236}">
                <a16:creationId xmlns:a16="http://schemas.microsoft.com/office/drawing/2014/main" id="{7D91356E-B8F9-4536-9020-F5EA86F2B091}"/>
              </a:ext>
            </a:extLst>
          </p:cNvPr>
          <p:cNvGraphicFramePr>
            <a:graphicFrameLocks noGrp="1"/>
          </p:cNvGraphicFramePr>
          <p:nvPr>
            <p:extLst>
              <p:ext uri="{D42A27DB-BD31-4B8C-83A1-F6EECF244321}">
                <p14:modId xmlns:p14="http://schemas.microsoft.com/office/powerpoint/2010/main" val="2002076658"/>
              </p:ext>
            </p:extLst>
          </p:nvPr>
        </p:nvGraphicFramePr>
        <p:xfrm>
          <a:off x="5345813" y="3428340"/>
          <a:ext cx="2210687" cy="3048000"/>
        </p:xfrm>
        <a:graphic>
          <a:graphicData uri="http://schemas.openxmlformats.org/drawingml/2006/table">
            <a:tbl>
              <a:tblPr firstRow="1" bandRow="1">
                <a:tableStyleId>{1E171933-4619-4E11-9A3F-F7608DF75F80}</a:tableStyleId>
              </a:tblPr>
              <a:tblGrid>
                <a:gridCol w="2210687">
                  <a:extLst>
                    <a:ext uri="{9D8B030D-6E8A-4147-A177-3AD203B41FA5}">
                      <a16:colId xmlns:a16="http://schemas.microsoft.com/office/drawing/2014/main" val="1911107243"/>
                    </a:ext>
                  </a:extLst>
                </a:gridCol>
              </a:tblGrid>
              <a:tr h="277701">
                <a:tc>
                  <a:txBody>
                    <a:bodyPr/>
                    <a:lstStyle/>
                    <a:p>
                      <a:r>
                        <a:rPr lang="en-GB" sz="1200" i="1" dirty="0"/>
                        <a:t>ART &amp; DESIGN</a:t>
                      </a:r>
                    </a:p>
                  </a:txBody>
                  <a:tcPr>
                    <a:solidFill>
                      <a:srgbClr val="1E2F81"/>
                    </a:solidFill>
                  </a:tcPr>
                </a:tc>
                <a:extLst>
                  <a:ext uri="{0D108BD9-81ED-4DB2-BD59-A6C34878D82A}">
                    <a16:rowId xmlns:a16="http://schemas.microsoft.com/office/drawing/2014/main" val="2461768620"/>
                  </a:ext>
                </a:extLst>
              </a:tr>
              <a:tr h="2770299">
                <a:tc>
                  <a:txBody>
                    <a:bodyPr/>
                    <a:lstStyle/>
                    <a:p>
                      <a:r>
                        <a:rPr lang="en-GB" sz="1050" kern="1200" dirty="0">
                          <a:effectLst/>
                        </a:rPr>
                        <a:t>In Art we will developing our drawing, painting and printing skills. </a:t>
                      </a:r>
                    </a:p>
                    <a:p>
                      <a:endParaRPr lang="en-GB" sz="1050" kern="1200" dirty="0">
                        <a:effectLst/>
                      </a:endParaRPr>
                    </a:p>
                    <a:p>
                      <a:r>
                        <a:rPr lang="en-GB" sz="1050" kern="1200" dirty="0">
                          <a:effectLst/>
                        </a:rPr>
                        <a:t>Throughout the half-term, we will be studying the work of George Seurat and will produce our own pieces </a:t>
                      </a:r>
                      <a:r>
                        <a:rPr lang="en-GB" sz="1050" kern="1200">
                          <a:effectLst/>
                        </a:rPr>
                        <a:t>of artwork </a:t>
                      </a:r>
                      <a:r>
                        <a:rPr lang="en-GB" sz="1050" kern="1200" dirty="0">
                          <a:effectLst/>
                        </a:rPr>
                        <a:t>inspired by some of his famous pieces. </a:t>
                      </a:r>
                    </a:p>
                  </a:txBody>
                  <a:tcPr/>
                </a:tc>
                <a:extLst>
                  <a:ext uri="{0D108BD9-81ED-4DB2-BD59-A6C34878D82A}">
                    <a16:rowId xmlns:a16="http://schemas.microsoft.com/office/drawing/2014/main" val="2586172980"/>
                  </a:ext>
                </a:extLst>
              </a:tr>
            </a:tbl>
          </a:graphicData>
        </a:graphic>
      </p:graphicFrame>
      <p:graphicFrame>
        <p:nvGraphicFramePr>
          <p:cNvPr id="35" name="Table 12">
            <a:extLst>
              <a:ext uri="{FF2B5EF4-FFF2-40B4-BE49-F238E27FC236}">
                <a16:creationId xmlns:a16="http://schemas.microsoft.com/office/drawing/2014/main" id="{1D0FB0F1-6478-459B-88E9-376DF705FD44}"/>
              </a:ext>
            </a:extLst>
          </p:cNvPr>
          <p:cNvGraphicFramePr>
            <a:graphicFrameLocks noGrp="1"/>
          </p:cNvGraphicFramePr>
          <p:nvPr>
            <p:extLst>
              <p:ext uri="{D42A27DB-BD31-4B8C-83A1-F6EECF244321}">
                <p14:modId xmlns:p14="http://schemas.microsoft.com/office/powerpoint/2010/main" val="3078606428"/>
              </p:ext>
            </p:extLst>
          </p:nvPr>
        </p:nvGraphicFramePr>
        <p:xfrm>
          <a:off x="7634341" y="3428340"/>
          <a:ext cx="2131959" cy="3048000"/>
        </p:xfrm>
        <a:graphic>
          <a:graphicData uri="http://schemas.openxmlformats.org/drawingml/2006/table">
            <a:tbl>
              <a:tblPr firstRow="1" bandRow="1">
                <a:tableStyleId>{9DCAF9ED-07DC-4A11-8D7F-57B35C25682E}</a:tableStyleId>
              </a:tblPr>
              <a:tblGrid>
                <a:gridCol w="2131959">
                  <a:extLst>
                    <a:ext uri="{9D8B030D-6E8A-4147-A177-3AD203B41FA5}">
                      <a16:colId xmlns:a16="http://schemas.microsoft.com/office/drawing/2014/main" val="1911107243"/>
                    </a:ext>
                  </a:extLst>
                </a:gridCol>
              </a:tblGrid>
              <a:tr h="283984">
                <a:tc>
                  <a:txBody>
                    <a:bodyPr/>
                    <a:lstStyle/>
                    <a:p>
                      <a:r>
                        <a:rPr lang="en-GB" sz="1200" i="1" dirty="0"/>
                        <a:t>SCIENCE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2764016">
                <a:tc>
                  <a:txBody>
                    <a:bodyPr/>
                    <a:lstStyle/>
                    <a:p>
                      <a:r>
                        <a:rPr lang="en-GB" sz="1050" b="0" i="0" dirty="0"/>
                        <a:t>Our topic this half term is:</a:t>
                      </a:r>
                      <a:r>
                        <a:rPr lang="en-GB" sz="1050" b="0" i="0" baseline="0" dirty="0"/>
                        <a:t> </a:t>
                      </a:r>
                    </a:p>
                    <a:p>
                      <a:r>
                        <a:rPr lang="en-GB" sz="1050" b="0" i="0" baseline="0" dirty="0"/>
                        <a:t>Animal Survival and Growth, this will include learning about:</a:t>
                      </a:r>
                    </a:p>
                    <a:p>
                      <a:endParaRPr lang="en-GB" sz="1050" b="0" i="0" baseline="0" dirty="0"/>
                    </a:p>
                    <a:p>
                      <a:pPr marL="171450" indent="-171450">
                        <a:buFont typeface="Arial" panose="020B0604020202020204" pitchFamily="34" charset="0"/>
                        <a:buChar char="•"/>
                      </a:pPr>
                      <a:r>
                        <a:rPr lang="en-GB" sz="1050" b="0" i="0" baseline="0" dirty="0"/>
                        <a:t>Animals and their offspring. We will explore whether all animal babies look like their parents. </a:t>
                      </a:r>
                    </a:p>
                    <a:p>
                      <a:pPr marL="0" indent="0">
                        <a:buFont typeface="Arial" panose="020B0604020202020204" pitchFamily="34" charset="0"/>
                        <a:buNone/>
                      </a:pPr>
                      <a:r>
                        <a:rPr lang="en-GB" sz="1050" b="0" i="0" baseline="0" dirty="0"/>
                        <a:t> </a:t>
                      </a:r>
                    </a:p>
                    <a:p>
                      <a:pPr marL="171450" indent="-171450">
                        <a:buFont typeface="Arial" panose="020B0604020202020204" pitchFamily="34" charset="0"/>
                        <a:buChar char="•"/>
                      </a:pPr>
                      <a:r>
                        <a:rPr lang="en-GB" sz="1050" b="0" i="0" baseline="0" dirty="0"/>
                        <a:t>Finding out and describing the basic needs of animals for survival, including food, water and air. </a:t>
                      </a:r>
                    </a:p>
                    <a:p>
                      <a:pPr marL="171450" indent="-171450">
                        <a:buFont typeface="Arial" panose="020B0604020202020204" pitchFamily="34" charset="0"/>
                        <a:buChar char="•"/>
                      </a:pPr>
                      <a:endParaRPr lang="en-GB" sz="1050" b="1"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6" name="Table 12">
            <a:extLst>
              <a:ext uri="{FF2B5EF4-FFF2-40B4-BE49-F238E27FC236}">
                <a16:creationId xmlns:a16="http://schemas.microsoft.com/office/drawing/2014/main" id="{E5A04656-E215-4186-87B2-23B6AD36074E}"/>
              </a:ext>
            </a:extLst>
          </p:cNvPr>
          <p:cNvGraphicFramePr>
            <a:graphicFrameLocks noGrp="1"/>
          </p:cNvGraphicFramePr>
          <p:nvPr>
            <p:extLst>
              <p:ext uri="{D42A27DB-BD31-4B8C-83A1-F6EECF244321}">
                <p14:modId xmlns:p14="http://schemas.microsoft.com/office/powerpoint/2010/main" val="2785492957"/>
              </p:ext>
            </p:extLst>
          </p:nvPr>
        </p:nvGraphicFramePr>
        <p:xfrm>
          <a:off x="9856342" y="3428340"/>
          <a:ext cx="2210687" cy="1999932"/>
        </p:xfrm>
        <a:graphic>
          <a:graphicData uri="http://schemas.openxmlformats.org/drawingml/2006/table">
            <a:tbl>
              <a:tblPr firstRow="1" bandRow="1">
                <a:tableStyleId>{1E171933-4619-4E11-9A3F-F7608DF75F80}</a:tableStyleId>
              </a:tblPr>
              <a:tblGrid>
                <a:gridCol w="2210687">
                  <a:extLst>
                    <a:ext uri="{9D8B030D-6E8A-4147-A177-3AD203B41FA5}">
                      <a16:colId xmlns:a16="http://schemas.microsoft.com/office/drawing/2014/main" val="1911107243"/>
                    </a:ext>
                  </a:extLst>
                </a:gridCol>
              </a:tblGrid>
              <a:tr h="308292">
                <a:tc>
                  <a:txBody>
                    <a:bodyPr/>
                    <a:lstStyle/>
                    <a:p>
                      <a:r>
                        <a:rPr lang="en-GB" sz="1200" i="1" dirty="0"/>
                        <a:t>PE</a:t>
                      </a:r>
                    </a:p>
                  </a:txBody>
                  <a:tcPr>
                    <a:solidFill>
                      <a:srgbClr val="1E2F81"/>
                    </a:solidFill>
                  </a:tcPr>
                </a:tc>
                <a:extLst>
                  <a:ext uri="{0D108BD9-81ED-4DB2-BD59-A6C34878D82A}">
                    <a16:rowId xmlns:a16="http://schemas.microsoft.com/office/drawing/2014/main" val="2461768620"/>
                  </a:ext>
                </a:extLst>
              </a:tr>
              <a:tr h="1416761">
                <a:tc>
                  <a:txBody>
                    <a:bodyPr/>
                    <a:lstStyle/>
                    <a:p>
                      <a:r>
                        <a:rPr lang="en-US" sz="1050" kern="1200" dirty="0">
                          <a:effectLst/>
                        </a:rPr>
                        <a:t>This</a:t>
                      </a:r>
                      <a:r>
                        <a:rPr lang="en-US" sz="1050" kern="1200" baseline="0" dirty="0">
                          <a:effectLst/>
                        </a:rPr>
                        <a:t> half term our PE lessons will be on a Tuesday and </a:t>
                      </a:r>
                      <a:r>
                        <a:rPr lang="en-US" sz="1050" kern="1200" baseline="0">
                          <a:effectLst/>
                        </a:rPr>
                        <a:t>a Thursday. </a:t>
                      </a:r>
                      <a:endParaRPr lang="en-US" sz="1050" kern="1200" baseline="0" dirty="0">
                        <a:effectLst/>
                      </a:endParaRPr>
                    </a:p>
                    <a:p>
                      <a:endParaRPr lang="en-US" sz="1050" kern="1200" baseline="0" dirty="0">
                        <a:effectLst/>
                      </a:endParaRPr>
                    </a:p>
                    <a:p>
                      <a:r>
                        <a:rPr lang="en-US" sz="1050" kern="1200" baseline="0" dirty="0">
                          <a:effectLst/>
                        </a:rPr>
                        <a:t>During our PE and Games lessons we will be practicing both overarm and underarms throwing. We will also be developing simple tactics for playing team games. </a:t>
                      </a:r>
                    </a:p>
                  </a:txBody>
                  <a:tcPr/>
                </a:tc>
                <a:extLst>
                  <a:ext uri="{0D108BD9-81ED-4DB2-BD59-A6C34878D82A}">
                    <a16:rowId xmlns:a16="http://schemas.microsoft.com/office/drawing/2014/main" val="258617298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152867428"/>
              </p:ext>
            </p:extLst>
          </p:nvPr>
        </p:nvGraphicFramePr>
        <p:xfrm>
          <a:off x="255716" y="5334167"/>
          <a:ext cx="4977828" cy="1128257"/>
        </p:xfrm>
        <a:graphic>
          <a:graphicData uri="http://schemas.openxmlformats.org/drawingml/2006/table">
            <a:tbl>
              <a:tblPr firstRow="1" bandRow="1">
                <a:tableStyleId>{9DCAF9ED-07DC-4A11-8D7F-57B35C25682E}</a:tableStyleId>
              </a:tblPr>
              <a:tblGrid>
                <a:gridCol w="4977828">
                  <a:extLst>
                    <a:ext uri="{9D8B030D-6E8A-4147-A177-3AD203B41FA5}">
                      <a16:colId xmlns:a16="http://schemas.microsoft.com/office/drawing/2014/main" val="1324990426"/>
                    </a:ext>
                  </a:extLst>
                </a:gridCol>
              </a:tblGrid>
              <a:tr h="274320">
                <a:tc>
                  <a:txBody>
                    <a:bodyPr/>
                    <a:lstStyle/>
                    <a:p>
                      <a:r>
                        <a:rPr lang="en-GB" sz="1200" i="1" dirty="0"/>
                        <a:t>PSHE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4086134767"/>
                  </a:ext>
                </a:extLst>
              </a:tr>
              <a:tr h="853937">
                <a:tc>
                  <a:txBody>
                    <a:bodyPr/>
                    <a:lstStyle/>
                    <a:p>
                      <a:r>
                        <a:rPr lang="en-GB" sz="1050" b="0" i="1" dirty="0"/>
                        <a:t>During the</a:t>
                      </a:r>
                      <a:r>
                        <a:rPr lang="en-GB" sz="1050" b="0" i="1" baseline="0" dirty="0"/>
                        <a:t> first half of the Autumn term all of our PSHE lessons will focus on the topic ‘</a:t>
                      </a:r>
                      <a:r>
                        <a:rPr lang="en-GB" sz="1050" b="1" i="1" baseline="0" dirty="0"/>
                        <a:t>Me and My Relationships</a:t>
                      </a:r>
                      <a:r>
                        <a:rPr lang="en-GB" sz="1050" b="0" i="1" baseline="0" dirty="0"/>
                        <a:t>’. </a:t>
                      </a:r>
                    </a:p>
                    <a:p>
                      <a:r>
                        <a:rPr lang="en-GB" sz="1050" b="0" i="1" baseline="0" dirty="0"/>
                        <a:t>We will discuss the importance of being able to talk about our feelings, our friendships and the difference between bullying and teasing. </a:t>
                      </a:r>
                      <a:endParaRPr lang="en-GB" sz="1050" b="0"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323092736"/>
                  </a:ext>
                </a:extLst>
              </a:tr>
            </a:tbl>
          </a:graphicData>
        </a:graphic>
      </p:graphicFrame>
      <p:pic>
        <p:nvPicPr>
          <p:cNvPr id="16" name="Picture 15" descr="A picture containing text, drawing&#10;&#10;Description automatically generated">
            <a:extLst>
              <a:ext uri="{FF2B5EF4-FFF2-40B4-BE49-F238E27FC236}">
                <a16:creationId xmlns:a16="http://schemas.microsoft.com/office/drawing/2014/main" id="{4FA007E2-1776-4FE3-9738-9B58089F045A}"/>
              </a:ext>
            </a:extLst>
          </p:cNvPr>
          <p:cNvPicPr>
            <a:picLocks noChangeAspect="1"/>
          </p:cNvPicPr>
          <p:nvPr/>
        </p:nvPicPr>
        <p:blipFill>
          <a:blip r:embed="rId2"/>
          <a:stretch>
            <a:fillRect/>
          </a:stretch>
        </p:blipFill>
        <p:spPr>
          <a:xfrm>
            <a:off x="10047511" y="5442188"/>
            <a:ext cx="1841654" cy="1231374"/>
          </a:xfrm>
          <a:prstGeom prst="rect">
            <a:avLst/>
          </a:prstGeom>
        </p:spPr>
      </p:pic>
    </p:spTree>
    <p:extLst>
      <p:ext uri="{BB962C8B-B14F-4D97-AF65-F5344CB8AC3E}">
        <p14:creationId xmlns:p14="http://schemas.microsoft.com/office/powerpoint/2010/main" val="3490200576"/>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243441"/>
      </a:dk2>
      <a:lt2>
        <a:srgbClr val="E2E8E2"/>
      </a:lt2>
      <a:accent1>
        <a:srgbClr val="D63AD5"/>
      </a:accent1>
      <a:accent2>
        <a:srgbClr val="8831C6"/>
      </a:accent2>
      <a:accent3>
        <a:srgbClr val="5F46D8"/>
      </a:accent3>
      <a:accent4>
        <a:srgbClr val="3459C7"/>
      </a:accent4>
      <a:accent5>
        <a:srgbClr val="3AA2D6"/>
      </a:accent5>
      <a:accent6>
        <a:srgbClr val="25B5AA"/>
      </a:accent6>
      <a:hlink>
        <a:srgbClr val="3F7FBF"/>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26585882592B447828298505CABB829" ma:contentTypeVersion="19" ma:contentTypeDescription="Create a new document." ma:contentTypeScope="" ma:versionID="636b2987c06ae9d02cc08a127e2dbeca">
  <xsd:schema xmlns:xsd="http://www.w3.org/2001/XMLSchema" xmlns:xs="http://www.w3.org/2001/XMLSchema" xmlns:p="http://schemas.microsoft.com/office/2006/metadata/properties" xmlns:ns2="3d7d4e20-ff04-4bd0-a4b8-3d1551740078" xmlns:ns3="49a2ec5a-826a-4fa9-a591-8e3a51b6f1b5" targetNamespace="http://schemas.microsoft.com/office/2006/metadata/properties" ma:root="true" ma:fieldsID="cced9ccf8e9f9276518b6261227d8255" ns2:_="" ns3:_="">
    <xsd:import namespace="3d7d4e20-ff04-4bd0-a4b8-3d1551740078"/>
    <xsd:import namespace="49a2ec5a-826a-4fa9-a591-8e3a51b6f1b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d4e20-ff04-4bd0-a4b8-3d15517400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f3806f7-ffeb-42ea-b64f-8be0da780f4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a2ec5a-826a-4fa9-a591-8e3a51b6f1b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2ed5bd-7614-4295-bd63-575b8be47754}" ma:internalName="TaxCatchAll" ma:showField="CatchAllData" ma:web="49a2ec5a-826a-4fa9-a591-8e3a51b6f1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3d7d4e20-ff04-4bd0-a4b8-3d1551740078" xsi:nil="true"/>
    <lcf76f155ced4ddcb4097134ff3c332f xmlns="3d7d4e20-ff04-4bd0-a4b8-3d1551740078">
      <Terms xmlns="http://schemas.microsoft.com/office/infopath/2007/PartnerControls"/>
    </lcf76f155ced4ddcb4097134ff3c332f>
    <TaxCatchAll xmlns="49a2ec5a-826a-4fa9-a591-8e3a51b6f1b5" xsi:nil="true"/>
  </documentManagement>
</p:properties>
</file>

<file path=customXml/itemProps1.xml><?xml version="1.0" encoding="utf-8"?>
<ds:datastoreItem xmlns:ds="http://schemas.openxmlformats.org/officeDocument/2006/customXml" ds:itemID="{D8C6403A-684A-431F-8F36-A24C99E28661}">
  <ds:schemaRefs>
    <ds:schemaRef ds:uri="http://schemas.microsoft.com/sharepoint/v3/contenttype/forms"/>
  </ds:schemaRefs>
</ds:datastoreItem>
</file>

<file path=customXml/itemProps2.xml><?xml version="1.0" encoding="utf-8"?>
<ds:datastoreItem xmlns:ds="http://schemas.openxmlformats.org/officeDocument/2006/customXml" ds:itemID="{1D36DF51-BAD3-44C1-9354-F70B250C9E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7d4e20-ff04-4bd0-a4b8-3d1551740078"/>
    <ds:schemaRef ds:uri="49a2ec5a-826a-4fa9-a591-8e3a51b6f1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455B2D-BAB7-438A-85DA-0266A24CB79F}">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49a2ec5a-826a-4fa9-a591-8e3a51b6f1b5"/>
    <ds:schemaRef ds:uri="http://schemas.microsoft.com/office/2006/documentManagement/types"/>
    <ds:schemaRef ds:uri="3d7d4e20-ff04-4bd0-a4b8-3d155174007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694</Words>
  <Application>Microsoft Office PowerPoint</Application>
  <PresentationFormat>Widescreen</PresentationFormat>
  <Paragraphs>45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Century Gothic</vt:lpstr>
      <vt:lpstr>Elephant</vt:lpstr>
      <vt:lpstr>Wingdings</vt:lpstr>
      <vt:lpstr>BrushVTI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2020-05-04T21:46:56Z</dcterms:created>
  <dcterms:modified xsi:type="dcterms:W3CDTF">2026-09-14T14:52:02Z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0x010100F26585882592B447828298505CABB829</vt:lpwstr>
  </property>
  <property fmtid="{D5CDD505-2E9C-101B-9397-08002B2CF9AE}" pid="3" name="MediaServiceImageTags">
    <vt:lpwstr/>
  </property>
</Properties>
</file>